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18"/>
  </p:notesMasterIdLst>
  <p:handoutMasterIdLst>
    <p:handoutMasterId r:id="rId19"/>
  </p:handoutMasterIdLst>
  <p:sldIdLst>
    <p:sldId id="256" r:id="rId2"/>
    <p:sldId id="257" r:id="rId3"/>
    <p:sldId id="280" r:id="rId4"/>
    <p:sldId id="258" r:id="rId5"/>
    <p:sldId id="278" r:id="rId6"/>
    <p:sldId id="279" r:id="rId7"/>
    <p:sldId id="262" r:id="rId8"/>
    <p:sldId id="260" r:id="rId9"/>
    <p:sldId id="267" r:id="rId10"/>
    <p:sldId id="268" r:id="rId11"/>
    <p:sldId id="270" r:id="rId12"/>
    <p:sldId id="271" r:id="rId13"/>
    <p:sldId id="272" r:id="rId14"/>
    <p:sldId id="274" r:id="rId15"/>
    <p:sldId id="275"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eed Khan" initials="NK" lastIdx="2" clrIdx="0">
    <p:extLst>
      <p:ext uri="{19B8F6BF-5375-455C-9EA6-DF929625EA0E}">
        <p15:presenceInfo xmlns:p15="http://schemas.microsoft.com/office/powerpoint/2012/main" userId="df5332174c4477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964065153620505"/>
          <c:y val="4.3093871356350621E-2"/>
          <c:w val="0.78339856415006948"/>
          <c:h val="0.48307623999790411"/>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cat>
            <c:strRef>
              <c:f>Sheet1!$A$2:$A$6</c:f>
              <c:strCache>
                <c:ptCount val="5"/>
                <c:pt idx="0">
                  <c:v>VGG16</c:v>
                </c:pt>
                <c:pt idx="1">
                  <c:v>Sequentional Custom CNN</c:v>
                </c:pt>
                <c:pt idx="2">
                  <c:v>Naïve Bayes</c:v>
                </c:pt>
                <c:pt idx="3">
                  <c:v>Random Forest</c:v>
                </c:pt>
                <c:pt idx="4">
                  <c:v>YOLOV8</c:v>
                </c:pt>
              </c:strCache>
            </c:strRef>
          </c:cat>
          <c:val>
            <c:numRef>
              <c:f>Sheet1!$B$2:$B$6</c:f>
              <c:numCache>
                <c:formatCode>0.00%</c:formatCode>
                <c:ptCount val="5"/>
                <c:pt idx="0">
                  <c:v>0.98699999999999999</c:v>
                </c:pt>
                <c:pt idx="1">
                  <c:v>0.92100000000000004</c:v>
                </c:pt>
                <c:pt idx="2">
                  <c:v>0.40870000000000001</c:v>
                </c:pt>
                <c:pt idx="3">
                  <c:v>0.64</c:v>
                </c:pt>
                <c:pt idx="4">
                  <c:v>0.878</c:v>
                </c:pt>
              </c:numCache>
            </c:numRef>
          </c:val>
          <c:extLst>
            <c:ext xmlns:c16="http://schemas.microsoft.com/office/drawing/2014/chart" uri="{C3380CC4-5D6E-409C-BE32-E72D297353CC}">
              <c16:uniqueId val="{00000000-25D7-4D52-A49A-926B102B6B47}"/>
            </c:ext>
          </c:extLst>
        </c:ser>
        <c:ser>
          <c:idx val="1"/>
          <c:order val="1"/>
          <c:tx>
            <c:strRef>
              <c:f>Sheet1!$C$1</c:f>
              <c:strCache>
                <c:ptCount val="1"/>
                <c:pt idx="0">
                  <c:v>Precision</c:v>
                </c:pt>
              </c:strCache>
            </c:strRef>
          </c:tx>
          <c:spPr>
            <a:gradFill rotWithShape="1">
              <a:gsLst>
                <a:gs pos="0">
                  <a:schemeClr val="accent2">
                    <a:shade val="85000"/>
                    <a:satMod val="130000"/>
                  </a:schemeClr>
                </a:gs>
                <a:gs pos="34000">
                  <a:schemeClr val="accent2">
                    <a:shade val="87000"/>
                    <a:satMod val="125000"/>
                  </a:schemeClr>
                </a:gs>
                <a:gs pos="70000">
                  <a:schemeClr val="accent2">
                    <a:tint val="100000"/>
                    <a:shade val="90000"/>
                    <a:satMod val="130000"/>
                  </a:schemeClr>
                </a:gs>
                <a:gs pos="100000">
                  <a:schemeClr val="accent2">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cat>
            <c:strRef>
              <c:f>Sheet1!$A$2:$A$6</c:f>
              <c:strCache>
                <c:ptCount val="5"/>
                <c:pt idx="0">
                  <c:v>VGG16</c:v>
                </c:pt>
                <c:pt idx="1">
                  <c:v>Sequentional Custom CNN</c:v>
                </c:pt>
                <c:pt idx="2">
                  <c:v>Naïve Bayes</c:v>
                </c:pt>
                <c:pt idx="3">
                  <c:v>Random Forest</c:v>
                </c:pt>
                <c:pt idx="4">
                  <c:v>YOLOV8</c:v>
                </c:pt>
              </c:strCache>
            </c:strRef>
          </c:cat>
          <c:val>
            <c:numRef>
              <c:f>Sheet1!$C$2:$C$6</c:f>
              <c:numCache>
                <c:formatCode>0.00%</c:formatCode>
                <c:ptCount val="5"/>
                <c:pt idx="0">
                  <c:v>0.98699999999999999</c:v>
                </c:pt>
                <c:pt idx="1">
                  <c:v>0.92100000000000004</c:v>
                </c:pt>
                <c:pt idx="2">
                  <c:v>0.54</c:v>
                </c:pt>
                <c:pt idx="3">
                  <c:v>0.66</c:v>
                </c:pt>
                <c:pt idx="4">
                  <c:v>0.89</c:v>
                </c:pt>
              </c:numCache>
            </c:numRef>
          </c:val>
          <c:extLst>
            <c:ext xmlns:c16="http://schemas.microsoft.com/office/drawing/2014/chart" uri="{C3380CC4-5D6E-409C-BE32-E72D297353CC}">
              <c16:uniqueId val="{00000001-25D7-4D52-A49A-926B102B6B47}"/>
            </c:ext>
          </c:extLst>
        </c:ser>
        <c:ser>
          <c:idx val="2"/>
          <c:order val="2"/>
          <c:tx>
            <c:strRef>
              <c:f>Sheet1!$D$1</c:f>
              <c:strCache>
                <c:ptCount val="1"/>
                <c:pt idx="0">
                  <c:v>Recall</c:v>
                </c:pt>
              </c:strCache>
            </c:strRef>
          </c:tx>
          <c:spPr>
            <a:gradFill rotWithShape="1">
              <a:gsLst>
                <a:gs pos="0">
                  <a:schemeClr val="accent3">
                    <a:shade val="85000"/>
                    <a:satMod val="130000"/>
                  </a:schemeClr>
                </a:gs>
                <a:gs pos="34000">
                  <a:schemeClr val="accent3">
                    <a:shade val="87000"/>
                    <a:satMod val="125000"/>
                  </a:schemeClr>
                </a:gs>
                <a:gs pos="70000">
                  <a:schemeClr val="accent3">
                    <a:tint val="100000"/>
                    <a:shade val="90000"/>
                    <a:satMod val="130000"/>
                  </a:schemeClr>
                </a:gs>
                <a:gs pos="100000">
                  <a:schemeClr val="accent3">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cat>
            <c:strRef>
              <c:f>Sheet1!$A$2:$A$6</c:f>
              <c:strCache>
                <c:ptCount val="5"/>
                <c:pt idx="0">
                  <c:v>VGG16</c:v>
                </c:pt>
                <c:pt idx="1">
                  <c:v>Sequentional Custom CNN</c:v>
                </c:pt>
                <c:pt idx="2">
                  <c:v>Naïve Bayes</c:v>
                </c:pt>
                <c:pt idx="3">
                  <c:v>Random Forest</c:v>
                </c:pt>
                <c:pt idx="4">
                  <c:v>YOLOV8</c:v>
                </c:pt>
              </c:strCache>
            </c:strRef>
          </c:cat>
          <c:val>
            <c:numRef>
              <c:f>Sheet1!$D$2:$D$6</c:f>
              <c:numCache>
                <c:formatCode>0.00%</c:formatCode>
                <c:ptCount val="5"/>
                <c:pt idx="0">
                  <c:v>0.98699999999999999</c:v>
                </c:pt>
                <c:pt idx="1">
                  <c:v>0.92600000000000005</c:v>
                </c:pt>
                <c:pt idx="2">
                  <c:v>0.49</c:v>
                </c:pt>
                <c:pt idx="3">
                  <c:v>0.66</c:v>
                </c:pt>
                <c:pt idx="4">
                  <c:v>0.82</c:v>
                </c:pt>
              </c:numCache>
            </c:numRef>
          </c:val>
          <c:extLst>
            <c:ext xmlns:c16="http://schemas.microsoft.com/office/drawing/2014/chart" uri="{C3380CC4-5D6E-409C-BE32-E72D297353CC}">
              <c16:uniqueId val="{00000002-25D7-4D52-A49A-926B102B6B47}"/>
            </c:ext>
          </c:extLst>
        </c:ser>
        <c:ser>
          <c:idx val="3"/>
          <c:order val="3"/>
          <c:tx>
            <c:strRef>
              <c:f>Sheet1!$E$1</c:f>
              <c:strCache>
                <c:ptCount val="1"/>
                <c:pt idx="0">
                  <c:v>F1 Score</c:v>
                </c:pt>
              </c:strCache>
            </c:strRef>
          </c:tx>
          <c:spPr>
            <a:gradFill rotWithShape="1">
              <a:gsLst>
                <a:gs pos="0">
                  <a:schemeClr val="accent4">
                    <a:shade val="85000"/>
                    <a:satMod val="130000"/>
                  </a:schemeClr>
                </a:gs>
                <a:gs pos="34000">
                  <a:schemeClr val="accent4">
                    <a:shade val="87000"/>
                    <a:satMod val="125000"/>
                  </a:schemeClr>
                </a:gs>
                <a:gs pos="70000">
                  <a:schemeClr val="accent4">
                    <a:tint val="100000"/>
                    <a:shade val="90000"/>
                    <a:satMod val="130000"/>
                  </a:schemeClr>
                </a:gs>
                <a:gs pos="100000">
                  <a:schemeClr val="accent4">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cat>
            <c:strRef>
              <c:f>Sheet1!$A$2:$A$6</c:f>
              <c:strCache>
                <c:ptCount val="5"/>
                <c:pt idx="0">
                  <c:v>VGG16</c:v>
                </c:pt>
                <c:pt idx="1">
                  <c:v>Sequentional Custom CNN</c:v>
                </c:pt>
                <c:pt idx="2">
                  <c:v>Naïve Bayes</c:v>
                </c:pt>
                <c:pt idx="3">
                  <c:v>Random Forest</c:v>
                </c:pt>
                <c:pt idx="4">
                  <c:v>YOLOV8</c:v>
                </c:pt>
              </c:strCache>
            </c:strRef>
          </c:cat>
          <c:val>
            <c:numRef>
              <c:f>Sheet1!$E$2:$E$6</c:f>
              <c:numCache>
                <c:formatCode>0.00%</c:formatCode>
                <c:ptCount val="5"/>
                <c:pt idx="0">
                  <c:v>0.99</c:v>
                </c:pt>
                <c:pt idx="1">
                  <c:v>0.91800000000000004</c:v>
                </c:pt>
                <c:pt idx="2">
                  <c:v>0.43</c:v>
                </c:pt>
                <c:pt idx="3">
                  <c:v>0.64</c:v>
                </c:pt>
                <c:pt idx="4">
                  <c:v>0.85299999999999998</c:v>
                </c:pt>
              </c:numCache>
            </c:numRef>
          </c:val>
          <c:extLst>
            <c:ext xmlns:c16="http://schemas.microsoft.com/office/drawing/2014/chart" uri="{C3380CC4-5D6E-409C-BE32-E72D297353CC}">
              <c16:uniqueId val="{00000003-25D7-4D52-A49A-926B102B6B47}"/>
            </c:ext>
          </c:extLst>
        </c:ser>
        <c:dLbls>
          <c:showLegendKey val="0"/>
          <c:showVal val="0"/>
          <c:showCatName val="0"/>
          <c:showSerName val="0"/>
          <c:showPercent val="0"/>
          <c:showBubbleSize val="0"/>
        </c:dLbls>
        <c:gapWidth val="100"/>
        <c:overlap val="-24"/>
        <c:axId val="397778904"/>
        <c:axId val="397783824"/>
      </c:barChart>
      <c:catAx>
        <c:axId val="39777890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97783824"/>
        <c:crosses val="autoZero"/>
        <c:auto val="1"/>
        <c:lblAlgn val="ctr"/>
        <c:lblOffset val="100"/>
        <c:noMultiLvlLbl val="0"/>
      </c:catAx>
      <c:valAx>
        <c:axId val="397783824"/>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97778904"/>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1197"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0601A1-018C-EE6C-021A-56E81E992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Continue</a:t>
            </a:r>
          </a:p>
        </p:txBody>
      </p:sp>
      <p:sp>
        <p:nvSpPr>
          <p:cNvPr id="3" name="Date Placeholder 2">
            <a:extLst>
              <a:ext uri="{FF2B5EF4-FFF2-40B4-BE49-F238E27FC236}">
                <a16:creationId xmlns:a16="http://schemas.microsoft.com/office/drawing/2014/main" id="{26BF8595-C95D-2272-21A8-2F6AB3DA3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1FE497-3E76-4000-A0F1-CCCA32EA1697}" type="datetimeFigureOut">
              <a:rPr lang="en-US" smtClean="0"/>
              <a:t>7/11/2023</a:t>
            </a:fld>
            <a:endParaRPr lang="en-US"/>
          </a:p>
        </p:txBody>
      </p:sp>
      <p:sp>
        <p:nvSpPr>
          <p:cNvPr id="4" name="Footer Placeholder 3">
            <a:extLst>
              <a:ext uri="{FF2B5EF4-FFF2-40B4-BE49-F238E27FC236}">
                <a16:creationId xmlns:a16="http://schemas.microsoft.com/office/drawing/2014/main" id="{DFF642FB-3DC1-E33F-D1C0-1C5ED3C659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45B20D-1F7D-9D9B-DE84-FD38DFAA95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4D9FA1-D184-4BE3-8803-69A3039CBC34}" type="slidenum">
              <a:rPr lang="en-US" smtClean="0"/>
              <a:t>‹#›</a:t>
            </a:fld>
            <a:endParaRPr lang="en-US"/>
          </a:p>
        </p:txBody>
      </p:sp>
    </p:spTree>
    <p:extLst>
      <p:ext uri="{BB962C8B-B14F-4D97-AF65-F5344CB8AC3E}">
        <p14:creationId xmlns:p14="http://schemas.microsoft.com/office/powerpoint/2010/main" val="233778196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Continue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F42915-63A0-4CC1-BAE0-8D6F2E587A82}" type="datetimeFigureOut">
              <a:rPr lang="en-US" smtClean="0"/>
              <a:t>7/11/2023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86AEF-EC71-42D6-8DE4-CE3B5BBBEB07}" type="slidenum">
              <a:rPr lang="en-US" smtClean="0"/>
              <a:t>‹#›</a:t>
            </a:fld>
            <a:endParaRPr lang="en-US"/>
          </a:p>
        </p:txBody>
      </p:sp>
    </p:spTree>
    <p:extLst>
      <p:ext uri="{BB962C8B-B14F-4D97-AF65-F5344CB8AC3E}">
        <p14:creationId xmlns:p14="http://schemas.microsoft.com/office/powerpoint/2010/main" val="12193441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CC8059-7B3F-4FEF-98FD-59143B754255}" type="datetime1">
              <a:rPr lang="en-US" smtClean="0"/>
              <a:t>7/11/2023</a:t>
            </a:fld>
            <a:endParaRPr lang="en-US"/>
          </a:p>
        </p:txBody>
      </p:sp>
      <p:sp>
        <p:nvSpPr>
          <p:cNvPr id="5" name="Footer Placeholder 4"/>
          <p:cNvSpPr>
            <a:spLocks noGrp="1"/>
          </p:cNvSpPr>
          <p:nvPr>
            <p:ph type="ftr" sz="quarter" idx="11"/>
          </p:nvPr>
        </p:nvSpPr>
        <p:spPr/>
        <p:txBody>
          <a:bodyPr/>
          <a:lstStyle/>
          <a:p>
            <a:r>
              <a:rPr lang="en-US"/>
              <a:t>PEA PLANT QUALITY ASSESSMENT BY ML</a:t>
            </a:r>
          </a:p>
        </p:txBody>
      </p:sp>
      <p:sp>
        <p:nvSpPr>
          <p:cNvPr id="6" name="Slide Number Placeholder 5"/>
          <p:cNvSpPr>
            <a:spLocks noGrp="1"/>
          </p:cNvSpPr>
          <p:nvPr>
            <p:ph type="sldNum" sz="quarter" idx="12"/>
          </p:nvPr>
        </p:nvSpPr>
        <p:spPr/>
        <p:txBody>
          <a:bodyPr/>
          <a:lstStyle/>
          <a:p>
            <a:fld id="{581CCFE3-8089-436D-8E8A-5742AB90095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62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45AC19-F6BB-4E35-8D5F-91F1D607538F}" type="datetime1">
              <a:rPr lang="en-US" smtClean="0"/>
              <a:t>7/11/2023</a:t>
            </a:fld>
            <a:endParaRPr lang="en-US"/>
          </a:p>
        </p:txBody>
      </p:sp>
      <p:sp>
        <p:nvSpPr>
          <p:cNvPr id="5" name="Footer Placeholder 4"/>
          <p:cNvSpPr>
            <a:spLocks noGrp="1"/>
          </p:cNvSpPr>
          <p:nvPr>
            <p:ph type="ftr" sz="quarter" idx="11"/>
          </p:nvPr>
        </p:nvSpPr>
        <p:spPr/>
        <p:txBody>
          <a:bodyPr/>
          <a:lstStyle/>
          <a:p>
            <a:r>
              <a:rPr lang="en-US"/>
              <a:t>PEA PLANT QUALITY ASSESSMENT BY ML</a:t>
            </a:r>
          </a:p>
        </p:txBody>
      </p:sp>
      <p:sp>
        <p:nvSpPr>
          <p:cNvPr id="6" name="Slide Number Placeholder 5"/>
          <p:cNvSpPr>
            <a:spLocks noGrp="1"/>
          </p:cNvSpPr>
          <p:nvPr>
            <p:ph type="sldNum" sz="quarter" idx="12"/>
          </p:nvPr>
        </p:nvSpPr>
        <p:spPr/>
        <p:txBody>
          <a:bodyPr/>
          <a:lstStyle/>
          <a:p>
            <a:fld id="{581CCFE3-8089-436D-8E8A-5742AB900953}" type="slidenum">
              <a:rPr lang="en-US" smtClean="0"/>
              <a:t>‹#›</a:t>
            </a:fld>
            <a:endParaRPr lang="en-US"/>
          </a:p>
        </p:txBody>
      </p:sp>
    </p:spTree>
    <p:extLst>
      <p:ext uri="{BB962C8B-B14F-4D97-AF65-F5344CB8AC3E}">
        <p14:creationId xmlns:p14="http://schemas.microsoft.com/office/powerpoint/2010/main" val="2190762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EB4F9-6631-443C-9F8E-8B1D499FAB27}" type="datetime1">
              <a:rPr lang="en-US" smtClean="0"/>
              <a:t>7/11/2023</a:t>
            </a:fld>
            <a:endParaRPr lang="en-US"/>
          </a:p>
        </p:txBody>
      </p:sp>
      <p:sp>
        <p:nvSpPr>
          <p:cNvPr id="5" name="Footer Placeholder 4"/>
          <p:cNvSpPr>
            <a:spLocks noGrp="1"/>
          </p:cNvSpPr>
          <p:nvPr>
            <p:ph type="ftr" sz="quarter" idx="11"/>
          </p:nvPr>
        </p:nvSpPr>
        <p:spPr/>
        <p:txBody>
          <a:bodyPr/>
          <a:lstStyle/>
          <a:p>
            <a:r>
              <a:rPr lang="en-US"/>
              <a:t>PEA PLANT QUALITY ASSESSMENT BY ML</a:t>
            </a:r>
          </a:p>
        </p:txBody>
      </p:sp>
      <p:sp>
        <p:nvSpPr>
          <p:cNvPr id="6" name="Slide Number Placeholder 5"/>
          <p:cNvSpPr>
            <a:spLocks noGrp="1"/>
          </p:cNvSpPr>
          <p:nvPr>
            <p:ph type="sldNum" sz="quarter" idx="12"/>
          </p:nvPr>
        </p:nvSpPr>
        <p:spPr/>
        <p:txBody>
          <a:bodyPr/>
          <a:lstStyle/>
          <a:p>
            <a:fld id="{581CCFE3-8089-436D-8E8A-5742AB900953}" type="slidenum">
              <a:rPr lang="en-US" smtClean="0"/>
              <a:t>‹#›</a:t>
            </a:fld>
            <a:endParaRPr lang="en-US"/>
          </a:p>
        </p:txBody>
      </p:sp>
    </p:spTree>
    <p:extLst>
      <p:ext uri="{BB962C8B-B14F-4D97-AF65-F5344CB8AC3E}">
        <p14:creationId xmlns:p14="http://schemas.microsoft.com/office/powerpoint/2010/main" val="27794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D866FB-C86B-43E5-B284-45B512388BBF}" type="datetime1">
              <a:rPr lang="en-US" smtClean="0"/>
              <a:t>7/11/2023</a:t>
            </a:fld>
            <a:endParaRPr lang="en-US"/>
          </a:p>
        </p:txBody>
      </p:sp>
      <p:sp>
        <p:nvSpPr>
          <p:cNvPr id="5" name="Footer Placeholder 4"/>
          <p:cNvSpPr>
            <a:spLocks noGrp="1"/>
          </p:cNvSpPr>
          <p:nvPr>
            <p:ph type="ftr" sz="quarter" idx="11"/>
          </p:nvPr>
        </p:nvSpPr>
        <p:spPr/>
        <p:txBody>
          <a:bodyPr/>
          <a:lstStyle/>
          <a:p>
            <a:r>
              <a:rPr lang="en-US"/>
              <a:t>PEA PLANT QUALITY ASSESSMENT BY ML</a:t>
            </a:r>
          </a:p>
        </p:txBody>
      </p:sp>
      <p:sp>
        <p:nvSpPr>
          <p:cNvPr id="6" name="Slide Number Placeholder 5"/>
          <p:cNvSpPr>
            <a:spLocks noGrp="1"/>
          </p:cNvSpPr>
          <p:nvPr>
            <p:ph type="sldNum" sz="quarter" idx="12"/>
          </p:nvPr>
        </p:nvSpPr>
        <p:spPr/>
        <p:txBody>
          <a:bodyPr/>
          <a:lstStyle/>
          <a:p>
            <a:fld id="{581CCFE3-8089-436D-8E8A-5742AB900953}" type="slidenum">
              <a:rPr lang="en-US" smtClean="0"/>
              <a:t>‹#›</a:t>
            </a:fld>
            <a:endParaRPr lang="en-US"/>
          </a:p>
        </p:txBody>
      </p:sp>
    </p:spTree>
    <p:extLst>
      <p:ext uri="{BB962C8B-B14F-4D97-AF65-F5344CB8AC3E}">
        <p14:creationId xmlns:p14="http://schemas.microsoft.com/office/powerpoint/2010/main" val="1855518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15D0DB-9199-4F7A-A260-D1040535CDE7}" type="datetime1">
              <a:rPr lang="en-US" smtClean="0"/>
              <a:t>7/11/2023</a:t>
            </a:fld>
            <a:endParaRPr lang="en-US"/>
          </a:p>
        </p:txBody>
      </p:sp>
      <p:sp>
        <p:nvSpPr>
          <p:cNvPr id="5" name="Footer Placeholder 4"/>
          <p:cNvSpPr>
            <a:spLocks noGrp="1"/>
          </p:cNvSpPr>
          <p:nvPr>
            <p:ph type="ftr" sz="quarter" idx="11"/>
          </p:nvPr>
        </p:nvSpPr>
        <p:spPr/>
        <p:txBody>
          <a:bodyPr/>
          <a:lstStyle/>
          <a:p>
            <a:r>
              <a:rPr lang="en-US"/>
              <a:t>PEA PLANT QUALITY ASSESSMENT BY ML</a:t>
            </a:r>
          </a:p>
        </p:txBody>
      </p:sp>
      <p:sp>
        <p:nvSpPr>
          <p:cNvPr id="6" name="Slide Number Placeholder 5"/>
          <p:cNvSpPr>
            <a:spLocks noGrp="1"/>
          </p:cNvSpPr>
          <p:nvPr>
            <p:ph type="sldNum" sz="quarter" idx="12"/>
          </p:nvPr>
        </p:nvSpPr>
        <p:spPr/>
        <p:txBody>
          <a:bodyPr/>
          <a:lstStyle/>
          <a:p>
            <a:fld id="{581CCFE3-8089-436D-8E8A-5742AB90095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198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A45666-812C-4A04-96FD-B48D9ED1B9F5}" type="datetime1">
              <a:rPr lang="en-US" smtClean="0"/>
              <a:t>7/11/2023</a:t>
            </a:fld>
            <a:endParaRPr lang="en-US"/>
          </a:p>
        </p:txBody>
      </p:sp>
      <p:sp>
        <p:nvSpPr>
          <p:cNvPr id="6" name="Footer Placeholder 5"/>
          <p:cNvSpPr>
            <a:spLocks noGrp="1"/>
          </p:cNvSpPr>
          <p:nvPr>
            <p:ph type="ftr" sz="quarter" idx="11"/>
          </p:nvPr>
        </p:nvSpPr>
        <p:spPr/>
        <p:txBody>
          <a:bodyPr/>
          <a:lstStyle/>
          <a:p>
            <a:r>
              <a:rPr lang="en-US"/>
              <a:t>PEA PLANT QUALITY ASSESSMENT BY ML</a:t>
            </a:r>
          </a:p>
        </p:txBody>
      </p:sp>
      <p:sp>
        <p:nvSpPr>
          <p:cNvPr id="7" name="Slide Number Placeholder 6"/>
          <p:cNvSpPr>
            <a:spLocks noGrp="1"/>
          </p:cNvSpPr>
          <p:nvPr>
            <p:ph type="sldNum" sz="quarter" idx="12"/>
          </p:nvPr>
        </p:nvSpPr>
        <p:spPr/>
        <p:txBody>
          <a:bodyPr/>
          <a:lstStyle/>
          <a:p>
            <a:fld id="{581CCFE3-8089-436D-8E8A-5742AB900953}" type="slidenum">
              <a:rPr lang="en-US" smtClean="0"/>
              <a:t>‹#›</a:t>
            </a:fld>
            <a:endParaRPr lang="en-US"/>
          </a:p>
        </p:txBody>
      </p:sp>
    </p:spTree>
    <p:extLst>
      <p:ext uri="{BB962C8B-B14F-4D97-AF65-F5344CB8AC3E}">
        <p14:creationId xmlns:p14="http://schemas.microsoft.com/office/powerpoint/2010/main" val="365166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BF2670-A0E4-4B14-84A6-48E4317FC749}" type="datetime1">
              <a:rPr lang="en-US" smtClean="0"/>
              <a:t>7/11/2023</a:t>
            </a:fld>
            <a:endParaRPr lang="en-US"/>
          </a:p>
        </p:txBody>
      </p:sp>
      <p:sp>
        <p:nvSpPr>
          <p:cNvPr id="8" name="Footer Placeholder 7"/>
          <p:cNvSpPr>
            <a:spLocks noGrp="1"/>
          </p:cNvSpPr>
          <p:nvPr>
            <p:ph type="ftr" sz="quarter" idx="11"/>
          </p:nvPr>
        </p:nvSpPr>
        <p:spPr/>
        <p:txBody>
          <a:bodyPr/>
          <a:lstStyle/>
          <a:p>
            <a:r>
              <a:rPr lang="en-US"/>
              <a:t>PEA PLANT QUALITY ASSESSMENT BY ML</a:t>
            </a:r>
          </a:p>
        </p:txBody>
      </p:sp>
      <p:sp>
        <p:nvSpPr>
          <p:cNvPr id="9" name="Slide Number Placeholder 8"/>
          <p:cNvSpPr>
            <a:spLocks noGrp="1"/>
          </p:cNvSpPr>
          <p:nvPr>
            <p:ph type="sldNum" sz="quarter" idx="12"/>
          </p:nvPr>
        </p:nvSpPr>
        <p:spPr/>
        <p:txBody>
          <a:bodyPr/>
          <a:lstStyle/>
          <a:p>
            <a:fld id="{581CCFE3-8089-436D-8E8A-5742AB900953}" type="slidenum">
              <a:rPr lang="en-US" smtClean="0"/>
              <a:t>‹#›</a:t>
            </a:fld>
            <a:endParaRPr lang="en-US"/>
          </a:p>
        </p:txBody>
      </p:sp>
    </p:spTree>
    <p:extLst>
      <p:ext uri="{BB962C8B-B14F-4D97-AF65-F5344CB8AC3E}">
        <p14:creationId xmlns:p14="http://schemas.microsoft.com/office/powerpoint/2010/main" val="4167686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010552-EAEA-47E4-89EE-13459C3C567C}" type="datetime1">
              <a:rPr lang="en-US" smtClean="0"/>
              <a:t>7/11/2023</a:t>
            </a:fld>
            <a:endParaRPr lang="en-US"/>
          </a:p>
        </p:txBody>
      </p:sp>
      <p:sp>
        <p:nvSpPr>
          <p:cNvPr id="4" name="Footer Placeholder 3"/>
          <p:cNvSpPr>
            <a:spLocks noGrp="1"/>
          </p:cNvSpPr>
          <p:nvPr>
            <p:ph type="ftr" sz="quarter" idx="11"/>
          </p:nvPr>
        </p:nvSpPr>
        <p:spPr/>
        <p:txBody>
          <a:bodyPr/>
          <a:lstStyle/>
          <a:p>
            <a:r>
              <a:rPr lang="en-US"/>
              <a:t>PEA PLANT QUALITY ASSESSMENT BY ML</a:t>
            </a:r>
          </a:p>
        </p:txBody>
      </p:sp>
      <p:sp>
        <p:nvSpPr>
          <p:cNvPr id="5" name="Slide Number Placeholder 4"/>
          <p:cNvSpPr>
            <a:spLocks noGrp="1"/>
          </p:cNvSpPr>
          <p:nvPr>
            <p:ph type="sldNum" sz="quarter" idx="12"/>
          </p:nvPr>
        </p:nvSpPr>
        <p:spPr/>
        <p:txBody>
          <a:bodyPr/>
          <a:lstStyle/>
          <a:p>
            <a:fld id="{581CCFE3-8089-436D-8E8A-5742AB900953}" type="slidenum">
              <a:rPr lang="en-US" smtClean="0"/>
              <a:t>‹#›</a:t>
            </a:fld>
            <a:endParaRPr lang="en-US"/>
          </a:p>
        </p:txBody>
      </p:sp>
    </p:spTree>
    <p:extLst>
      <p:ext uri="{BB962C8B-B14F-4D97-AF65-F5344CB8AC3E}">
        <p14:creationId xmlns:p14="http://schemas.microsoft.com/office/powerpoint/2010/main" val="298542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3FF1924-370E-4734-A014-9FD1DDEA2115}" type="datetime1">
              <a:rPr lang="en-US" smtClean="0"/>
              <a:t>7/11/2023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PEA PLANT QUALITY ASSESSMENT BY ML</a:t>
            </a:r>
          </a:p>
        </p:txBody>
      </p:sp>
      <p:sp>
        <p:nvSpPr>
          <p:cNvPr id="9" name="Slide Number Placeholder 8"/>
          <p:cNvSpPr>
            <a:spLocks noGrp="1"/>
          </p:cNvSpPr>
          <p:nvPr>
            <p:ph type="sldNum" sz="quarter" idx="12"/>
          </p:nvPr>
        </p:nvSpPr>
        <p:spPr/>
        <p:txBody>
          <a:bodyPr/>
          <a:lstStyle/>
          <a:p>
            <a:fld id="{581CCFE3-8089-436D-8E8A-5742AB900953}" type="slidenum">
              <a:rPr lang="en-US" smtClean="0"/>
              <a:t>‹#›</a:t>
            </a:fld>
            <a:endParaRPr lang="en-US"/>
          </a:p>
        </p:txBody>
      </p:sp>
    </p:spTree>
    <p:extLst>
      <p:ext uri="{BB962C8B-B14F-4D97-AF65-F5344CB8AC3E}">
        <p14:creationId xmlns:p14="http://schemas.microsoft.com/office/powerpoint/2010/main" val="309324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312B076-6927-4F06-BC04-3AD53E7AE37A}" type="datetime1">
              <a:rPr lang="en-US" smtClean="0"/>
              <a:t>7/11/2023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PEA PLANT QUALITY ASSESSMENT BY ML</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81CCFE3-8089-436D-8E8A-5742AB900953}" type="slidenum">
              <a:rPr lang="en-US" smtClean="0"/>
              <a:t>‹#›</a:t>
            </a:fld>
            <a:endParaRPr lang="en-US"/>
          </a:p>
        </p:txBody>
      </p:sp>
    </p:spTree>
    <p:extLst>
      <p:ext uri="{BB962C8B-B14F-4D97-AF65-F5344CB8AC3E}">
        <p14:creationId xmlns:p14="http://schemas.microsoft.com/office/powerpoint/2010/main" val="574887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2CBD44-8E00-49BE-B733-E3FCACCEAF7F}" type="datetime1">
              <a:rPr lang="en-US" smtClean="0"/>
              <a:t>7/11/2023</a:t>
            </a:fld>
            <a:endParaRPr lang="en-US"/>
          </a:p>
        </p:txBody>
      </p:sp>
      <p:sp>
        <p:nvSpPr>
          <p:cNvPr id="6" name="Footer Placeholder 5"/>
          <p:cNvSpPr>
            <a:spLocks noGrp="1"/>
          </p:cNvSpPr>
          <p:nvPr>
            <p:ph type="ftr" sz="quarter" idx="11"/>
          </p:nvPr>
        </p:nvSpPr>
        <p:spPr/>
        <p:txBody>
          <a:bodyPr/>
          <a:lstStyle/>
          <a:p>
            <a:r>
              <a:rPr lang="en-US"/>
              <a:t>PEA PLANT QUALITY ASSESSMENT BY ML</a:t>
            </a:r>
          </a:p>
        </p:txBody>
      </p:sp>
      <p:sp>
        <p:nvSpPr>
          <p:cNvPr id="7" name="Slide Number Placeholder 6"/>
          <p:cNvSpPr>
            <a:spLocks noGrp="1"/>
          </p:cNvSpPr>
          <p:nvPr>
            <p:ph type="sldNum" sz="quarter" idx="12"/>
          </p:nvPr>
        </p:nvSpPr>
        <p:spPr/>
        <p:txBody>
          <a:bodyPr/>
          <a:lstStyle/>
          <a:p>
            <a:fld id="{581CCFE3-8089-436D-8E8A-5742AB900953}" type="slidenum">
              <a:rPr lang="en-US" smtClean="0"/>
              <a:t>‹#›</a:t>
            </a:fld>
            <a:endParaRPr lang="en-US"/>
          </a:p>
        </p:txBody>
      </p:sp>
    </p:spTree>
    <p:extLst>
      <p:ext uri="{BB962C8B-B14F-4D97-AF65-F5344CB8AC3E}">
        <p14:creationId xmlns:p14="http://schemas.microsoft.com/office/powerpoint/2010/main" val="281977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976FF65-E41D-4372-8CDE-DF054122EECF}" type="datetime1">
              <a:rPr lang="en-US" smtClean="0"/>
              <a:t>7/11/2023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PEA PLANT QUALITY ASSESSMENT BY ML</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81CCFE3-8089-436D-8E8A-5742AB90095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54597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FF8E-C508-AD6D-38F4-965E5067934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B7A490DD-9CC0-5318-228B-5AB9F773DBF2}"/>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59B48EDE-957B-91FB-8F04-440393C17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811" y="177421"/>
            <a:ext cx="8297839" cy="4147691"/>
          </a:xfrm>
          <a:prstGeom prst="rect">
            <a:avLst/>
          </a:prstGeom>
        </p:spPr>
      </p:pic>
    </p:spTree>
    <p:extLst>
      <p:ext uri="{BB962C8B-B14F-4D97-AF65-F5344CB8AC3E}">
        <p14:creationId xmlns:p14="http://schemas.microsoft.com/office/powerpoint/2010/main" val="7363703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01650"/>
            <a:ext cx="10515600" cy="882063"/>
          </a:xfrm>
        </p:spPr>
        <p:txBody>
          <a:bodyPr>
            <a:normAutofit/>
          </a:bodyPr>
          <a:lstStyle/>
          <a:p>
            <a:pPr algn="ctr"/>
            <a:r>
              <a:rPr lang="en-US" sz="4000" b="1" dirty="0">
                <a:latin typeface="Times New Roman" panose="02020603050405020304" pitchFamily="18" charset="0"/>
                <a:cs typeface="Times New Roman" panose="02020603050405020304" pitchFamily="18" charset="0"/>
              </a:rPr>
              <a:t>MODEL IMPLEMENTATION</a:t>
            </a:r>
            <a:endParaRPr lang="en-US" sz="4000" dirty="0"/>
          </a:p>
        </p:txBody>
      </p:sp>
      <p:sp>
        <p:nvSpPr>
          <p:cNvPr id="7" name="Content Placeholder 6"/>
          <p:cNvSpPr>
            <a:spLocks noGrp="1"/>
          </p:cNvSpPr>
          <p:nvPr>
            <p:ph idx="1"/>
          </p:nvPr>
        </p:nvSpPr>
        <p:spPr>
          <a:xfrm>
            <a:off x="671822" y="1815152"/>
            <a:ext cx="10515600" cy="3630498"/>
          </a:xfrm>
        </p:spPr>
        <p:txBody>
          <a:bodyPr>
            <a:normAutofit/>
          </a:bodyPr>
          <a:lstStyle/>
          <a:p>
            <a:pPr algn="just">
              <a:lnSpc>
                <a:spcPct val="100000"/>
              </a:lnSpc>
              <a:buClrTx/>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Select the appropriate machine learning models, such as VGG16, Sequential Custom CNN, Naive Bayes, Random Forest, or YOLOV8, for plant disease detection.</a:t>
            </a:r>
          </a:p>
          <a:p>
            <a:pPr algn="just">
              <a:lnSpc>
                <a:spcPct val="100000"/>
              </a:lnSpc>
              <a:buClrTx/>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Implement and train the chosen models using the prepared dataset, optimizing their respective parameters. Evaluate the performance of each model using metrics like accuracy, precision, recall, and F1 score to compare their effectiveness in classifying plant diseases.</a:t>
            </a:r>
            <a:endParaRPr lang="en-GB" sz="20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1BB35F61-E87B-00DC-A462-69C4F381485F}"/>
              </a:ext>
            </a:extLst>
          </p:cNvPr>
          <p:cNvSpPr>
            <a:spLocks noGrp="1"/>
          </p:cNvSpPr>
          <p:nvPr>
            <p:ph type="ftr" sz="quarter" idx="11"/>
          </p:nvPr>
        </p:nvSpPr>
        <p:spPr/>
        <p:txBody>
          <a:bodyPr/>
          <a:lstStyle/>
          <a:p>
            <a:r>
              <a:rPr lang="en-US"/>
              <a:t>PEA PLANT QUALITY ASSESSMENT BY ML</a:t>
            </a:r>
          </a:p>
        </p:txBody>
      </p:sp>
      <p:sp>
        <p:nvSpPr>
          <p:cNvPr id="4" name="Slide Number Placeholder 3">
            <a:extLst>
              <a:ext uri="{FF2B5EF4-FFF2-40B4-BE49-F238E27FC236}">
                <a16:creationId xmlns:a16="http://schemas.microsoft.com/office/drawing/2014/main" id="{26E1F109-71FD-EACB-31BE-414B20D72333}"/>
              </a:ext>
            </a:extLst>
          </p:cNvPr>
          <p:cNvSpPr>
            <a:spLocks noGrp="1"/>
          </p:cNvSpPr>
          <p:nvPr>
            <p:ph type="sldNum" sz="quarter" idx="12"/>
          </p:nvPr>
        </p:nvSpPr>
        <p:spPr/>
        <p:txBody>
          <a:bodyPr/>
          <a:lstStyle/>
          <a:p>
            <a:fld id="{581CCFE3-8089-436D-8E8A-5742AB900953}" type="slidenum">
              <a:rPr lang="en-US" smtClean="0"/>
              <a:t>10</a:t>
            </a:fld>
            <a:endParaRPr lang="en-US"/>
          </a:p>
        </p:txBody>
      </p:sp>
      <p:pic>
        <p:nvPicPr>
          <p:cNvPr id="9" name="Picture 8">
            <a:extLst>
              <a:ext uri="{FF2B5EF4-FFF2-40B4-BE49-F238E27FC236}">
                <a16:creationId xmlns:a16="http://schemas.microsoft.com/office/drawing/2014/main" id="{20B62571-DCCD-7A8A-49B8-AD2345504E10}"/>
              </a:ext>
            </a:extLst>
          </p:cNvPr>
          <p:cNvPicPr>
            <a:picLocks noChangeAspect="1"/>
          </p:cNvPicPr>
          <p:nvPr/>
        </p:nvPicPr>
        <p:blipFill rotWithShape="1">
          <a:blip r:embed="rId2">
            <a:extLst>
              <a:ext uri="{28A0092B-C50C-407E-A947-70E740481C1C}">
                <a14:useLocalDpi xmlns:a14="http://schemas.microsoft.com/office/drawing/2010/main" val="0"/>
              </a:ext>
            </a:extLst>
          </a:blip>
          <a:srcRect l="4227" t="11905" r="5163" b="5617"/>
          <a:stretch/>
        </p:blipFill>
        <p:spPr>
          <a:xfrm>
            <a:off x="2452523" y="3604178"/>
            <a:ext cx="8734899" cy="2711556"/>
          </a:xfrm>
          <a:prstGeom prst="rect">
            <a:avLst/>
          </a:prstGeom>
        </p:spPr>
      </p:pic>
      <p:sp>
        <p:nvSpPr>
          <p:cNvPr id="11" name="TextBox 10">
            <a:extLst>
              <a:ext uri="{FF2B5EF4-FFF2-40B4-BE49-F238E27FC236}">
                <a16:creationId xmlns:a16="http://schemas.microsoft.com/office/drawing/2014/main" id="{0D9DD159-AB58-4161-8600-B19C32717A0D}"/>
              </a:ext>
            </a:extLst>
          </p:cNvPr>
          <p:cNvSpPr txBox="1"/>
          <p:nvPr/>
        </p:nvSpPr>
        <p:spPr>
          <a:xfrm>
            <a:off x="2452523" y="5246323"/>
            <a:ext cx="4456968" cy="923330"/>
          </a:xfrm>
          <a:prstGeom prst="rect">
            <a:avLst/>
          </a:prstGeom>
          <a:noFill/>
        </p:spPr>
        <p:txBody>
          <a:bodyPr wrap="square">
            <a:spAutoFit/>
          </a:bodyPr>
          <a:lstStyle/>
          <a:p>
            <a:r>
              <a:rPr lang="en-US" dirty="0"/>
              <a:t>Source: https://dugujonathangrant.blogspot.com/2022/07/3d-convolutional-neural-network.html</a:t>
            </a:r>
          </a:p>
        </p:txBody>
      </p:sp>
    </p:spTree>
    <p:extLst>
      <p:ext uri="{BB962C8B-B14F-4D97-AF65-F5344CB8AC3E}">
        <p14:creationId xmlns:p14="http://schemas.microsoft.com/office/powerpoint/2010/main" val="3577131040"/>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39" y="334302"/>
            <a:ext cx="10058400" cy="1056323"/>
          </a:xfrm>
        </p:spPr>
        <p:txBody>
          <a:bodyPr/>
          <a:lstStyle/>
          <a:p>
            <a:pPr algn="ctr"/>
            <a:r>
              <a:rPr lang="en-US" b="1" dirty="0">
                <a:latin typeface="Times New Roman" panose="02020603050405020304" pitchFamily="18" charset="0"/>
                <a:cs typeface="Times New Roman" panose="02020603050405020304" pitchFamily="18" charset="0"/>
              </a:rPr>
              <a:t>TESTING AND EVALUATION</a:t>
            </a:r>
          </a:p>
        </p:txBody>
      </p:sp>
      <p:sp>
        <p:nvSpPr>
          <p:cNvPr id="3" name="Content Placeholder 2"/>
          <p:cNvSpPr>
            <a:spLocks noGrp="1"/>
          </p:cNvSpPr>
          <p:nvPr>
            <p:ph sz="half" idx="1"/>
          </p:nvPr>
        </p:nvSpPr>
        <p:spPr>
          <a:xfrm>
            <a:off x="495869" y="1896466"/>
            <a:ext cx="5322627" cy="4214320"/>
          </a:xfrm>
        </p:spPr>
        <p:txBody>
          <a:bodyPr>
            <a:normAutofit/>
          </a:bodyPr>
          <a:lstStyle/>
          <a:p>
            <a:pPr algn="just">
              <a:lnSpc>
                <a:spcPct val="150000"/>
              </a:lnSpc>
              <a:buClrTx/>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Evaluate the trained models using a separate testing dataset, calculating metrics like accuracy, precision, recall, and F1 score to assess their performance in plant disease classification.</a:t>
            </a:r>
          </a:p>
          <a:p>
            <a:pPr algn="just">
              <a:lnSpc>
                <a:spcPct val="150000"/>
              </a:lnSpc>
              <a:buClrTx/>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Compare the results of the models based on the evaluation metrics to determine their effectiveness and identify the top-performing model for accurate and reliable plant disease identification.</a:t>
            </a:r>
            <a:endParaRPr lang="en-GB" sz="2000" dirty="0">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763397069"/>
              </p:ext>
            </p:extLst>
          </p:nvPr>
        </p:nvGraphicFramePr>
        <p:xfrm>
          <a:off x="6318916" y="1848698"/>
          <a:ext cx="5415805" cy="4309856"/>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3">
            <a:extLst>
              <a:ext uri="{FF2B5EF4-FFF2-40B4-BE49-F238E27FC236}">
                <a16:creationId xmlns:a16="http://schemas.microsoft.com/office/drawing/2014/main" id="{E537CD5D-A7F5-EEA8-F592-DF9A797B9B6F}"/>
              </a:ext>
            </a:extLst>
          </p:cNvPr>
          <p:cNvSpPr>
            <a:spLocks noGrp="1"/>
          </p:cNvSpPr>
          <p:nvPr>
            <p:ph type="ftr" sz="quarter" idx="11"/>
          </p:nvPr>
        </p:nvSpPr>
        <p:spPr/>
        <p:txBody>
          <a:bodyPr/>
          <a:lstStyle/>
          <a:p>
            <a:r>
              <a:rPr lang="en-US" dirty="0"/>
              <a:t>PEA PLANT QUALITY ASSESSMENT BY ML</a:t>
            </a:r>
          </a:p>
        </p:txBody>
      </p:sp>
      <p:sp>
        <p:nvSpPr>
          <p:cNvPr id="5" name="Slide Number Placeholder 4">
            <a:extLst>
              <a:ext uri="{FF2B5EF4-FFF2-40B4-BE49-F238E27FC236}">
                <a16:creationId xmlns:a16="http://schemas.microsoft.com/office/drawing/2014/main" id="{BA65D865-8E5D-B11B-4041-6A7335C3BF3B}"/>
              </a:ext>
            </a:extLst>
          </p:cNvPr>
          <p:cNvSpPr>
            <a:spLocks noGrp="1"/>
          </p:cNvSpPr>
          <p:nvPr>
            <p:ph type="sldNum" sz="quarter" idx="12"/>
          </p:nvPr>
        </p:nvSpPr>
        <p:spPr/>
        <p:txBody>
          <a:bodyPr/>
          <a:lstStyle/>
          <a:p>
            <a:fld id="{581CCFE3-8089-436D-8E8A-5742AB900953}" type="slidenum">
              <a:rPr lang="en-US" smtClean="0"/>
              <a:t>11</a:t>
            </a:fld>
            <a:endParaRPr lang="en-US"/>
          </a:p>
        </p:txBody>
      </p:sp>
    </p:spTree>
    <p:extLst>
      <p:ext uri="{BB962C8B-B14F-4D97-AF65-F5344CB8AC3E}">
        <p14:creationId xmlns:p14="http://schemas.microsoft.com/office/powerpoint/2010/main" val="953808159"/>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8997"/>
            <a:ext cx="10515600" cy="776266"/>
          </a:xfrm>
        </p:spPr>
        <p:txBody>
          <a:bodyPr>
            <a:normAutofit/>
          </a:bodyPr>
          <a:lstStyle/>
          <a:p>
            <a:pPr algn="ctr"/>
            <a:r>
              <a:rPr lang="en-US" sz="4000" b="1" dirty="0">
                <a:latin typeface="Times New Roman" panose="02020603050405020304" pitchFamily="18" charset="0"/>
                <a:cs typeface="Times New Roman" panose="02020603050405020304" pitchFamily="18" charset="0"/>
              </a:rPr>
              <a:t>TESTING RESULTS</a:t>
            </a:r>
          </a:p>
        </p:txBody>
      </p:sp>
      <p:sp>
        <p:nvSpPr>
          <p:cNvPr id="7" name="Text Placeholder 6"/>
          <p:cNvSpPr>
            <a:spLocks noGrp="1"/>
          </p:cNvSpPr>
          <p:nvPr>
            <p:ph type="body" idx="1"/>
          </p:nvPr>
        </p:nvSpPr>
        <p:spPr>
          <a:xfrm>
            <a:off x="-470398" y="1939996"/>
            <a:ext cx="5157787" cy="365760"/>
          </a:xfrm>
        </p:spPr>
        <p:txBody>
          <a:bodyPr>
            <a:normAutofit/>
          </a:bodyPr>
          <a:lstStyle/>
          <a:p>
            <a:pPr algn="ctr"/>
            <a:r>
              <a:rPr lang="en-US" dirty="0">
                <a:latin typeface="Times New Roman" panose="02020603050405020304" pitchFamily="18" charset="0"/>
                <a:cs typeface="Times New Roman" panose="02020603050405020304" pitchFamily="18" charset="0"/>
              </a:rPr>
              <a:t>VGG16</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5388" y="2305756"/>
            <a:ext cx="6000355" cy="3906941"/>
          </a:xfrm>
          <a:prstGeom prst="rect">
            <a:avLst/>
          </a:prstGeom>
        </p:spPr>
      </p:pic>
      <p:sp>
        <p:nvSpPr>
          <p:cNvPr id="8" name="Text Placeholder 7"/>
          <p:cNvSpPr>
            <a:spLocks noGrp="1"/>
          </p:cNvSpPr>
          <p:nvPr>
            <p:ph type="body" sz="quarter" idx="3"/>
          </p:nvPr>
        </p:nvSpPr>
        <p:spPr>
          <a:xfrm>
            <a:off x="7172038" y="1939996"/>
            <a:ext cx="5183188" cy="365760"/>
          </a:xfrm>
        </p:spPr>
        <p:txBody>
          <a:bodyPr>
            <a:normAutofit/>
          </a:bodyPr>
          <a:lstStyle/>
          <a:p>
            <a:pPr algn="ctr"/>
            <a:r>
              <a:rPr lang="en-US" dirty="0">
                <a:latin typeface="Times New Roman" panose="02020603050405020304" pitchFamily="18" charset="0"/>
                <a:cs typeface="Times New Roman" panose="02020603050405020304" pitchFamily="18" charset="0"/>
              </a:rPr>
              <a:t>CUSTOM CNN</a:t>
            </a:r>
          </a:p>
        </p:txBody>
      </p:sp>
      <p:pic>
        <p:nvPicPr>
          <p:cNvPr id="6" name="Content Placeholder 5"/>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70533" y="2305756"/>
            <a:ext cx="5552740" cy="3838701"/>
          </a:xfrm>
          <a:prstGeom prst="rect">
            <a:avLst/>
          </a:prstGeom>
        </p:spPr>
      </p:pic>
      <p:sp>
        <p:nvSpPr>
          <p:cNvPr id="3" name="Footer Placeholder 2">
            <a:extLst>
              <a:ext uri="{FF2B5EF4-FFF2-40B4-BE49-F238E27FC236}">
                <a16:creationId xmlns:a16="http://schemas.microsoft.com/office/drawing/2014/main" id="{0C59CD2D-F1E8-0918-20CB-73EEC81E73C1}"/>
              </a:ext>
            </a:extLst>
          </p:cNvPr>
          <p:cNvSpPr>
            <a:spLocks noGrp="1"/>
          </p:cNvSpPr>
          <p:nvPr>
            <p:ph type="ftr" sz="quarter" idx="11"/>
          </p:nvPr>
        </p:nvSpPr>
        <p:spPr/>
        <p:txBody>
          <a:bodyPr/>
          <a:lstStyle/>
          <a:p>
            <a:r>
              <a:rPr lang="en-US"/>
              <a:t>PEA PLANT QUALITY ASSESSMENT BY ML</a:t>
            </a:r>
          </a:p>
        </p:txBody>
      </p:sp>
      <p:sp>
        <p:nvSpPr>
          <p:cNvPr id="4" name="Slide Number Placeholder 3">
            <a:extLst>
              <a:ext uri="{FF2B5EF4-FFF2-40B4-BE49-F238E27FC236}">
                <a16:creationId xmlns:a16="http://schemas.microsoft.com/office/drawing/2014/main" id="{99232131-0780-198E-E1EF-A0F8D83E1DF0}"/>
              </a:ext>
            </a:extLst>
          </p:cNvPr>
          <p:cNvSpPr>
            <a:spLocks noGrp="1"/>
          </p:cNvSpPr>
          <p:nvPr>
            <p:ph type="sldNum" sz="quarter" idx="12"/>
          </p:nvPr>
        </p:nvSpPr>
        <p:spPr/>
        <p:txBody>
          <a:bodyPr/>
          <a:lstStyle/>
          <a:p>
            <a:fld id="{581CCFE3-8089-436D-8E8A-5742AB900953}" type="slidenum">
              <a:rPr lang="en-US" smtClean="0"/>
              <a:t>12</a:t>
            </a:fld>
            <a:endParaRPr lang="en-US"/>
          </a:p>
        </p:txBody>
      </p:sp>
    </p:spTree>
    <p:extLst>
      <p:ext uri="{BB962C8B-B14F-4D97-AF65-F5344CB8AC3E}">
        <p14:creationId xmlns:p14="http://schemas.microsoft.com/office/powerpoint/2010/main" val="61941534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576" y="691036"/>
            <a:ext cx="10393907" cy="631162"/>
          </a:xfrm>
        </p:spPr>
        <p:txBody>
          <a:bodyPr>
            <a:noAutofit/>
          </a:bodyPr>
          <a:lstStyle/>
          <a:p>
            <a:pPr algn="ctr"/>
            <a:r>
              <a:rPr lang="en-US" sz="4000" b="1" dirty="0">
                <a:latin typeface="Times New Roman" panose="02020603050405020304" pitchFamily="18" charset="0"/>
                <a:cs typeface="Times New Roman" panose="02020603050405020304" pitchFamily="18" charset="0"/>
              </a:rPr>
              <a:t>MODEL DEPLOYMENT</a:t>
            </a:r>
          </a:p>
        </p:txBody>
      </p:sp>
      <p:pic>
        <p:nvPicPr>
          <p:cNvPr id="6" name="Content Placeholder 5"/>
          <p:cNvPicPr>
            <a:picLocks noGrp="1"/>
          </p:cNvPicPr>
          <p:nvPr>
            <p:ph sz="half" idx="1"/>
          </p:nvPr>
        </p:nvPicPr>
        <p:blipFill>
          <a:blip r:embed="rId2"/>
          <a:stretch>
            <a:fillRect/>
          </a:stretch>
        </p:blipFill>
        <p:spPr>
          <a:xfrm>
            <a:off x="141027" y="1924334"/>
            <a:ext cx="5841240" cy="4369260"/>
          </a:xfrm>
          <a:prstGeom prst="rect">
            <a:avLst/>
          </a:prstGeom>
        </p:spPr>
      </p:pic>
      <p:pic>
        <p:nvPicPr>
          <p:cNvPr id="7" name="Content Placeholder 6"/>
          <p:cNvPicPr>
            <a:picLocks noGrp="1"/>
          </p:cNvPicPr>
          <p:nvPr>
            <p:ph sz="half" idx="2"/>
          </p:nvPr>
        </p:nvPicPr>
        <p:blipFill>
          <a:blip r:embed="rId3"/>
          <a:stretch>
            <a:fillRect/>
          </a:stretch>
        </p:blipFill>
        <p:spPr>
          <a:xfrm>
            <a:off x="6209735" y="1924335"/>
            <a:ext cx="5841239" cy="4369260"/>
          </a:xfrm>
          <a:prstGeom prst="rect">
            <a:avLst/>
          </a:prstGeom>
        </p:spPr>
      </p:pic>
      <p:sp>
        <p:nvSpPr>
          <p:cNvPr id="3" name="Footer Placeholder 2">
            <a:extLst>
              <a:ext uri="{FF2B5EF4-FFF2-40B4-BE49-F238E27FC236}">
                <a16:creationId xmlns:a16="http://schemas.microsoft.com/office/drawing/2014/main" id="{4AFC4283-D73C-C4DE-743F-5D614BB6BE4F}"/>
              </a:ext>
            </a:extLst>
          </p:cNvPr>
          <p:cNvSpPr>
            <a:spLocks noGrp="1"/>
          </p:cNvSpPr>
          <p:nvPr>
            <p:ph type="ftr" sz="quarter" idx="11"/>
          </p:nvPr>
        </p:nvSpPr>
        <p:spPr/>
        <p:txBody>
          <a:bodyPr/>
          <a:lstStyle/>
          <a:p>
            <a:r>
              <a:rPr lang="en-US"/>
              <a:t>PEA PLANT QUALITY ASSESSMENT BY ML</a:t>
            </a:r>
          </a:p>
        </p:txBody>
      </p:sp>
      <p:sp>
        <p:nvSpPr>
          <p:cNvPr id="4" name="Slide Number Placeholder 3">
            <a:extLst>
              <a:ext uri="{FF2B5EF4-FFF2-40B4-BE49-F238E27FC236}">
                <a16:creationId xmlns:a16="http://schemas.microsoft.com/office/drawing/2014/main" id="{C7AF9430-0ACF-C2BF-DA95-7A9E405E806C}"/>
              </a:ext>
            </a:extLst>
          </p:cNvPr>
          <p:cNvSpPr>
            <a:spLocks noGrp="1"/>
          </p:cNvSpPr>
          <p:nvPr>
            <p:ph type="sldNum" sz="quarter" idx="12"/>
          </p:nvPr>
        </p:nvSpPr>
        <p:spPr/>
        <p:txBody>
          <a:bodyPr/>
          <a:lstStyle/>
          <a:p>
            <a:fld id="{581CCFE3-8089-436D-8E8A-5742AB900953}" type="slidenum">
              <a:rPr lang="en-US" smtClean="0"/>
              <a:t>13</a:t>
            </a:fld>
            <a:endParaRPr lang="en-US"/>
          </a:p>
        </p:txBody>
      </p:sp>
    </p:spTree>
    <p:extLst>
      <p:ext uri="{BB962C8B-B14F-4D97-AF65-F5344CB8AC3E}">
        <p14:creationId xmlns:p14="http://schemas.microsoft.com/office/powerpoint/2010/main" val="153657466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10905" y="607326"/>
            <a:ext cx="10210800" cy="863318"/>
          </a:xfrm>
        </p:spPr>
        <p:txBody>
          <a:bodyPr/>
          <a:lstStyle/>
          <a:p>
            <a:pPr algn="ctr"/>
            <a:r>
              <a:rPr lang="en-US" sz="4000" b="1" dirty="0">
                <a:latin typeface="Times New Roman" panose="02020603050405020304" pitchFamily="18" charset="0"/>
                <a:cs typeface="Times New Roman" panose="02020603050405020304" pitchFamily="18" charset="0"/>
              </a:rPr>
              <a:t>CONCLUSION</a:t>
            </a:r>
            <a:endParaRPr lang="en-US" b="1"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sz="half" idx="1"/>
          </p:nvPr>
        </p:nvSpPr>
        <p:spPr>
          <a:xfrm>
            <a:off x="477668" y="1805897"/>
            <a:ext cx="6728346" cy="4653888"/>
          </a:xfrm>
        </p:spPr>
        <p:txBody>
          <a:bodyPr>
            <a:normAutofit/>
          </a:bodyPr>
          <a:lstStyle/>
          <a:p>
            <a:pPr>
              <a:lnSpc>
                <a:spcPct val="150000"/>
              </a:lnSpc>
              <a:buClrTx/>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VGG16 demonstrated the highest performance across all evaluation metrics, including accuracy, precision, recall, and F1 score.</a:t>
            </a:r>
          </a:p>
          <a:p>
            <a:pPr>
              <a:lnSpc>
                <a:spcPct val="150000"/>
              </a:lnSpc>
              <a:buClrTx/>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Sequential Custom CNN showed promise but fell slightly short of VGG16's performance, indicating the potential of custom-designed models for plant disease classification.</a:t>
            </a:r>
          </a:p>
          <a:p>
            <a:pPr>
              <a:lnSpc>
                <a:spcPct val="150000"/>
              </a:lnSpc>
              <a:buClrTx/>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Naive Bayes and Random Forest exhibited lower performance, highlighting the limitations of simplistic models in image-based classification tasks.</a:t>
            </a:r>
            <a:endParaRPr lang="en-GB" sz="2000" dirty="0">
              <a:latin typeface="Times New Roman" panose="02020603050405020304" pitchFamily="18" charset="0"/>
              <a:cs typeface="Times New Roman" panose="02020603050405020304" pitchFamily="18" charset="0"/>
            </a:endParaRPr>
          </a:p>
          <a:p>
            <a:pPr>
              <a:lnSpc>
                <a:spcPct val="150000"/>
              </a:lnSpc>
              <a:buClrTx/>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p:txBody>
      </p:sp>
      <p:pic>
        <p:nvPicPr>
          <p:cNvPr id="13" name="Content Placeholder 12"/>
          <p:cNvPicPr>
            <a:picLocks noGrp="1" noChangeAspect="1"/>
          </p:cNvPicPr>
          <p:nvPr>
            <p:ph sz="half" idx="2"/>
          </p:nvPr>
        </p:nvPicPr>
        <p:blipFill>
          <a:blip r:embed="rId2"/>
          <a:stretch>
            <a:fillRect/>
          </a:stretch>
        </p:blipFill>
        <p:spPr>
          <a:xfrm>
            <a:off x="7206014" y="1924333"/>
            <a:ext cx="4822804" cy="3998795"/>
          </a:xfrm>
          <a:prstGeom prst="rect">
            <a:avLst/>
          </a:prstGeom>
        </p:spPr>
      </p:pic>
      <p:sp>
        <p:nvSpPr>
          <p:cNvPr id="2" name="Footer Placeholder 1">
            <a:extLst>
              <a:ext uri="{FF2B5EF4-FFF2-40B4-BE49-F238E27FC236}">
                <a16:creationId xmlns:a16="http://schemas.microsoft.com/office/drawing/2014/main" id="{F72D0D6C-0290-3775-2720-97F7C9E80CDF}"/>
              </a:ext>
            </a:extLst>
          </p:cNvPr>
          <p:cNvSpPr>
            <a:spLocks noGrp="1"/>
          </p:cNvSpPr>
          <p:nvPr>
            <p:ph type="ftr" sz="quarter" idx="11"/>
          </p:nvPr>
        </p:nvSpPr>
        <p:spPr/>
        <p:txBody>
          <a:bodyPr/>
          <a:lstStyle/>
          <a:p>
            <a:r>
              <a:rPr lang="en-US"/>
              <a:t>PEA PLANT QUALITY ASSESSMENT BY ML</a:t>
            </a:r>
          </a:p>
        </p:txBody>
      </p:sp>
      <p:sp>
        <p:nvSpPr>
          <p:cNvPr id="3" name="Slide Number Placeholder 2">
            <a:extLst>
              <a:ext uri="{FF2B5EF4-FFF2-40B4-BE49-F238E27FC236}">
                <a16:creationId xmlns:a16="http://schemas.microsoft.com/office/drawing/2014/main" id="{463FA22B-4B87-6B22-0804-6D930D29CA6C}"/>
              </a:ext>
            </a:extLst>
          </p:cNvPr>
          <p:cNvSpPr>
            <a:spLocks noGrp="1"/>
          </p:cNvSpPr>
          <p:nvPr>
            <p:ph type="sldNum" sz="quarter" idx="12"/>
          </p:nvPr>
        </p:nvSpPr>
        <p:spPr/>
        <p:txBody>
          <a:bodyPr/>
          <a:lstStyle/>
          <a:p>
            <a:fld id="{581CCFE3-8089-436D-8E8A-5742AB900953}" type="slidenum">
              <a:rPr lang="en-US" smtClean="0"/>
              <a:t>14</a:t>
            </a:fld>
            <a:endParaRPr lang="en-US"/>
          </a:p>
        </p:txBody>
      </p:sp>
    </p:spTree>
    <p:extLst>
      <p:ext uri="{BB962C8B-B14F-4D97-AF65-F5344CB8AC3E}">
        <p14:creationId xmlns:p14="http://schemas.microsoft.com/office/powerpoint/2010/main" val="127707433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883" y="559605"/>
            <a:ext cx="10515600" cy="751682"/>
          </a:xfrm>
        </p:spPr>
        <p:txBody>
          <a:bodyPr>
            <a:normAutofit/>
          </a:bodyPr>
          <a:lstStyle/>
          <a:p>
            <a:pPr algn="ctr"/>
            <a:r>
              <a:rPr lang="en-US" sz="4000" b="1" dirty="0">
                <a:latin typeface="Times New Roman" panose="02020603050405020304" pitchFamily="18" charset="0"/>
                <a:cs typeface="Times New Roman" panose="02020603050405020304" pitchFamily="18" charset="0"/>
              </a:rPr>
              <a:t>LIMITATIONS AND FUTURE WORK:</a:t>
            </a:r>
          </a:p>
        </p:txBody>
      </p:sp>
      <p:sp>
        <p:nvSpPr>
          <p:cNvPr id="3" name="Content Placeholder 2"/>
          <p:cNvSpPr>
            <a:spLocks noGrp="1"/>
          </p:cNvSpPr>
          <p:nvPr>
            <p:ph idx="1"/>
          </p:nvPr>
        </p:nvSpPr>
        <p:spPr>
          <a:xfrm>
            <a:off x="156950" y="1847588"/>
            <a:ext cx="11878100" cy="4808407"/>
          </a:xfrm>
        </p:spPr>
        <p:txBody>
          <a:bodyPr>
            <a:normAutofit fontScale="62500" lnSpcReduction="20000"/>
          </a:bodyPr>
          <a:lstStyle/>
          <a:p>
            <a:pPr marL="0" indent="0" algn="just">
              <a:lnSpc>
                <a:spcPct val="120000"/>
              </a:lnSpc>
              <a:buNone/>
            </a:pPr>
            <a:r>
              <a:rPr lang="en-US" sz="4500" b="1" dirty="0">
                <a:latin typeface="Times New Roman" panose="02020603050405020304" pitchFamily="18" charset="0"/>
                <a:cs typeface="Times New Roman" panose="02020603050405020304" pitchFamily="18" charset="0"/>
              </a:rPr>
              <a:t>Limitations:</a:t>
            </a:r>
          </a:p>
          <a:p>
            <a:pPr algn="just">
              <a:lnSpc>
                <a:spcPct val="120000"/>
              </a:lnSpc>
              <a:buClrTx/>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Limited availability of diverse and representative pea plant datasets.</a:t>
            </a:r>
          </a:p>
          <a:p>
            <a:pPr algn="just">
              <a:lnSpc>
                <a:spcPct val="120000"/>
              </a:lnSpc>
              <a:buClrTx/>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Dependency on high computational resources for training deep learning models.</a:t>
            </a:r>
          </a:p>
          <a:p>
            <a:pPr algn="just">
              <a:lnSpc>
                <a:spcPct val="120000"/>
              </a:lnSpc>
              <a:buClrTx/>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Potential challenges in generalizing the model to different environmental conditions and disease variations.</a:t>
            </a:r>
          </a:p>
          <a:p>
            <a:pPr marL="0" indent="0" algn="just">
              <a:lnSpc>
                <a:spcPct val="120000"/>
              </a:lnSpc>
              <a:buNone/>
            </a:pPr>
            <a:r>
              <a:rPr lang="en-US" sz="4500" b="1" dirty="0">
                <a:latin typeface="Times New Roman" panose="02020603050405020304" pitchFamily="18" charset="0"/>
                <a:cs typeface="Times New Roman" panose="02020603050405020304" pitchFamily="18" charset="0"/>
              </a:rPr>
              <a:t>Future Work:</a:t>
            </a:r>
          </a:p>
          <a:p>
            <a:pPr algn="just">
              <a:lnSpc>
                <a:spcPct val="120000"/>
              </a:lnSpc>
              <a:buClrTx/>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Explore transfer learning techniques to leverage pre-trained models and address data scarcity.</a:t>
            </a:r>
          </a:p>
          <a:p>
            <a:pPr algn="just">
              <a:lnSpc>
                <a:spcPct val="120000"/>
              </a:lnSpc>
              <a:buClrTx/>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Investigate ensemble methods to combine the strengths of multiple models for improved disease detection.</a:t>
            </a:r>
          </a:p>
          <a:p>
            <a:pPr algn="just">
              <a:lnSpc>
                <a:spcPct val="120000"/>
              </a:lnSpc>
              <a:buClrTx/>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Conduct field trials to validate the performance of the developed system in real-world pea plant cultivation settings.</a:t>
            </a:r>
          </a:p>
        </p:txBody>
      </p:sp>
      <p:sp>
        <p:nvSpPr>
          <p:cNvPr id="4" name="Footer Placeholder 3">
            <a:extLst>
              <a:ext uri="{FF2B5EF4-FFF2-40B4-BE49-F238E27FC236}">
                <a16:creationId xmlns:a16="http://schemas.microsoft.com/office/drawing/2014/main" id="{C5CE89D4-F113-17CC-31BD-0B1C713556BC}"/>
              </a:ext>
            </a:extLst>
          </p:cNvPr>
          <p:cNvSpPr>
            <a:spLocks noGrp="1"/>
          </p:cNvSpPr>
          <p:nvPr>
            <p:ph type="ftr" sz="quarter" idx="11"/>
          </p:nvPr>
        </p:nvSpPr>
        <p:spPr/>
        <p:txBody>
          <a:bodyPr/>
          <a:lstStyle/>
          <a:p>
            <a:r>
              <a:rPr lang="en-US"/>
              <a:t>PEA PLANT QUALITY ASSESSMENT BY ML</a:t>
            </a:r>
          </a:p>
        </p:txBody>
      </p:sp>
      <p:sp>
        <p:nvSpPr>
          <p:cNvPr id="5" name="Slide Number Placeholder 4">
            <a:extLst>
              <a:ext uri="{FF2B5EF4-FFF2-40B4-BE49-F238E27FC236}">
                <a16:creationId xmlns:a16="http://schemas.microsoft.com/office/drawing/2014/main" id="{B4813F1B-82C0-C80D-25AC-11BACBF2F069}"/>
              </a:ext>
            </a:extLst>
          </p:cNvPr>
          <p:cNvSpPr>
            <a:spLocks noGrp="1"/>
          </p:cNvSpPr>
          <p:nvPr>
            <p:ph type="sldNum" sz="quarter" idx="12"/>
          </p:nvPr>
        </p:nvSpPr>
        <p:spPr/>
        <p:txBody>
          <a:bodyPr/>
          <a:lstStyle/>
          <a:p>
            <a:fld id="{581CCFE3-8089-436D-8E8A-5742AB900953}" type="slidenum">
              <a:rPr lang="en-US" smtClean="0"/>
              <a:t>15</a:t>
            </a:fld>
            <a:endParaRPr lang="en-US"/>
          </a:p>
        </p:txBody>
      </p:sp>
    </p:spTree>
    <p:extLst>
      <p:ext uri="{BB962C8B-B14F-4D97-AF65-F5344CB8AC3E}">
        <p14:creationId xmlns:p14="http://schemas.microsoft.com/office/powerpoint/2010/main" val="42114327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4640012"/>
          </a:xfrm>
        </p:spPr>
        <p:txBody>
          <a:bodyPr>
            <a:normAutofit/>
          </a:bodyPr>
          <a:lstStyle/>
          <a:p>
            <a:pPr marL="0" indent="0" algn="ctr"/>
            <a:r>
              <a:rPr lang="en-US" sz="7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Question and Answer Session</a:t>
            </a:r>
          </a:p>
        </p:txBody>
      </p:sp>
      <p:sp>
        <p:nvSpPr>
          <p:cNvPr id="9" name="Content Placeholder 8"/>
          <p:cNvSpPr>
            <a:spLocks noGrp="1"/>
          </p:cNvSpPr>
          <p:nvPr>
            <p:ph idx="1"/>
          </p:nvPr>
        </p:nvSpPr>
        <p:spPr>
          <a:xfrm>
            <a:off x="838200" y="4340993"/>
            <a:ext cx="10515600" cy="1835969"/>
          </a:xfrm>
        </p:spPr>
        <p:txBody>
          <a:bodyPr/>
          <a:lstStyle/>
          <a:p>
            <a:endParaRPr lang="en-US" dirty="0"/>
          </a:p>
          <a:p>
            <a:endParaRPr lang="en-US" dirty="0"/>
          </a:p>
        </p:txBody>
      </p:sp>
      <p:sp>
        <p:nvSpPr>
          <p:cNvPr id="2" name="Footer Placeholder 1">
            <a:extLst>
              <a:ext uri="{FF2B5EF4-FFF2-40B4-BE49-F238E27FC236}">
                <a16:creationId xmlns:a16="http://schemas.microsoft.com/office/drawing/2014/main" id="{085C116E-80C7-F316-D3CB-12B2EFFE43FC}"/>
              </a:ext>
            </a:extLst>
          </p:cNvPr>
          <p:cNvSpPr>
            <a:spLocks noGrp="1"/>
          </p:cNvSpPr>
          <p:nvPr>
            <p:ph type="ftr" sz="quarter" idx="11"/>
          </p:nvPr>
        </p:nvSpPr>
        <p:spPr/>
        <p:txBody>
          <a:bodyPr/>
          <a:lstStyle/>
          <a:p>
            <a:r>
              <a:rPr lang="en-US" dirty="0"/>
              <a:t>PEA PLANT QUALITY ASSESSMENT BY ML</a:t>
            </a:r>
          </a:p>
        </p:txBody>
      </p:sp>
      <p:sp>
        <p:nvSpPr>
          <p:cNvPr id="3" name="Slide Number Placeholder 2">
            <a:extLst>
              <a:ext uri="{FF2B5EF4-FFF2-40B4-BE49-F238E27FC236}">
                <a16:creationId xmlns:a16="http://schemas.microsoft.com/office/drawing/2014/main" id="{B5B6496D-A7FF-100E-2CB8-81A70CBB80C3}"/>
              </a:ext>
            </a:extLst>
          </p:cNvPr>
          <p:cNvSpPr>
            <a:spLocks noGrp="1"/>
          </p:cNvSpPr>
          <p:nvPr>
            <p:ph type="sldNum" sz="quarter" idx="12"/>
          </p:nvPr>
        </p:nvSpPr>
        <p:spPr/>
        <p:txBody>
          <a:bodyPr/>
          <a:lstStyle/>
          <a:p>
            <a:fld id="{581CCFE3-8089-436D-8E8A-5742AB900953}" type="slidenum">
              <a:rPr lang="en-US" smtClean="0"/>
              <a:t>16</a:t>
            </a:fld>
            <a:endParaRPr lang="en-US"/>
          </a:p>
        </p:txBody>
      </p:sp>
    </p:spTree>
    <p:extLst>
      <p:ext uri="{BB962C8B-B14F-4D97-AF65-F5344CB8AC3E}">
        <p14:creationId xmlns:p14="http://schemas.microsoft.com/office/powerpoint/2010/main" val="12200111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BDB23-2F50-953F-EDD9-1D003D3FFA5E}"/>
              </a:ext>
            </a:extLst>
          </p:cNvPr>
          <p:cNvSpPr>
            <a:spLocks noGrp="1"/>
          </p:cNvSpPr>
          <p:nvPr>
            <p:ph type="title"/>
          </p:nvPr>
        </p:nvSpPr>
        <p:spPr>
          <a:xfrm>
            <a:off x="1594720" y="1"/>
            <a:ext cx="9953767" cy="796104"/>
          </a:xfrm>
          <a:ln>
            <a:noFill/>
          </a:ln>
          <a:effectLst>
            <a:glow rad="2286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a:noAutofit/>
          </a:bodyPr>
          <a:lstStyle/>
          <a:p>
            <a:pPr algn="ctr"/>
            <a:r>
              <a:rPr lang="en-US" sz="2000" b="1" dirty="0"/>
              <a:t>University of Engineering and Technology Peshawar (Jalozai Campus) Department of Electrical Engineering</a:t>
            </a:r>
            <a:endParaRPr lang="en-US" sz="2000" b="1" dirty="0">
              <a:ln w="0"/>
              <a:effectLst>
                <a:outerShdw blurRad="38100" dist="19050" dir="2700000" algn="tl" rotWithShape="0">
                  <a:schemeClr val="dk1">
                    <a:alpha val="40000"/>
                  </a:scheme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042B1973-BD2C-D030-8501-6BC3A941C4B1}"/>
              </a:ext>
            </a:extLst>
          </p:cNvPr>
          <p:cNvSpPr>
            <a:spLocks noGrp="1"/>
          </p:cNvSpPr>
          <p:nvPr>
            <p:ph idx="1"/>
          </p:nvPr>
        </p:nvSpPr>
        <p:spPr>
          <a:xfrm>
            <a:off x="854019" y="855160"/>
            <a:ext cx="10483962" cy="5281684"/>
          </a:xfrm>
        </p:spPr>
        <p:txBody>
          <a:bodyPr>
            <a:normAutofit fontScale="85000" lnSpcReduction="20000"/>
          </a:bodyPr>
          <a:lstStyle/>
          <a:p>
            <a:pPr marL="0" marR="0" indent="0" algn="ctr">
              <a:lnSpc>
                <a:spcPct val="100000"/>
              </a:lnSpc>
              <a:spcBef>
                <a:spcPts val="0"/>
              </a:spcBef>
              <a:spcAft>
                <a:spcPts val="800"/>
              </a:spcAft>
              <a:buNone/>
              <a:tabLst>
                <a:tab pos="2009775" algn="l"/>
              </a:tabLst>
            </a:pPr>
            <a:r>
              <a:rPr lang="en-AU" sz="3200" kern="1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FYP TITLE: PEA PLANT QUALITY ASSESSMENT USING DEEP LEARNING TECHNIQUES (CNN VGG16)</a:t>
            </a:r>
          </a:p>
          <a:p>
            <a:pPr marL="0" marR="0" indent="0" algn="ctr">
              <a:lnSpc>
                <a:spcPct val="100000"/>
              </a:lnSpc>
              <a:spcBef>
                <a:spcPts val="0"/>
              </a:spcBef>
              <a:spcAft>
                <a:spcPts val="800"/>
              </a:spcAft>
              <a:buNone/>
              <a:tabLst>
                <a:tab pos="2009775" algn="l"/>
              </a:tabLst>
            </a:pPr>
            <a:endParaRPr lang="en-US" sz="24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60000"/>
              </a:lnSpc>
              <a:spcBef>
                <a:spcPts val="0"/>
              </a:spcBef>
              <a:spcAft>
                <a:spcPts val="800"/>
              </a:spcAft>
              <a:buNone/>
              <a:tabLst>
                <a:tab pos="2009775" algn="l"/>
              </a:tabLst>
            </a:pPr>
            <a:r>
              <a:rPr lang="en-US" sz="26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GROUP MEMBER’S</a:t>
            </a:r>
            <a:b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2300" b="1" kern="100" dirty="0">
                <a:effectLst/>
                <a:latin typeface="Times New Roman" panose="02020603050405020304" pitchFamily="18" charset="0"/>
                <a:ea typeface="Calibri" panose="020F0502020204030204" pitchFamily="34" charset="0"/>
                <a:cs typeface="Times New Roman" panose="02020603050405020304" pitchFamily="18" charset="0"/>
              </a:rPr>
              <a:t>Abdullah Zunorain (19jzele0338)</a:t>
            </a:r>
          </a:p>
          <a:p>
            <a:pPr marL="0" indent="0" algn="ctr">
              <a:lnSpc>
                <a:spcPct val="160000"/>
              </a:lnSpc>
              <a:spcBef>
                <a:spcPts val="0"/>
              </a:spcBef>
              <a:spcAft>
                <a:spcPts val="800"/>
              </a:spcAft>
              <a:buNone/>
              <a:tabLst>
                <a:tab pos="2009775" algn="l"/>
              </a:tabLst>
            </a:pPr>
            <a:r>
              <a:rPr lang="en-US" sz="2300" b="1" kern="100" dirty="0">
                <a:effectLst/>
                <a:latin typeface="Times New Roman" panose="02020603050405020304" pitchFamily="18" charset="0"/>
                <a:ea typeface="Calibri" panose="020F0502020204030204" pitchFamily="34" charset="0"/>
                <a:cs typeface="Times New Roman" panose="02020603050405020304" pitchFamily="18" charset="0"/>
              </a:rPr>
              <a:t>Akif Fazal (19jzele0322)</a:t>
            </a:r>
          </a:p>
          <a:p>
            <a:pPr marL="0" indent="0" algn="ctr">
              <a:lnSpc>
                <a:spcPct val="160000"/>
              </a:lnSpc>
              <a:spcBef>
                <a:spcPts val="0"/>
              </a:spcBef>
              <a:spcAft>
                <a:spcPts val="800"/>
              </a:spcAft>
              <a:buNone/>
              <a:tabLst>
                <a:tab pos="2009775" algn="l"/>
              </a:tabLst>
            </a:pPr>
            <a:r>
              <a:rPr lang="en-US" sz="2300" b="1" kern="100" dirty="0">
                <a:effectLst/>
                <a:latin typeface="Times New Roman" panose="02020603050405020304" pitchFamily="18" charset="0"/>
                <a:ea typeface="Calibri" panose="020F0502020204030204" pitchFamily="34" charset="0"/>
                <a:cs typeface="Times New Roman" panose="02020603050405020304" pitchFamily="18" charset="0"/>
              </a:rPr>
              <a:t>Naveed Khan (19jzele0350)</a:t>
            </a:r>
          </a:p>
          <a:p>
            <a:pPr marL="0" indent="0" algn="ctr">
              <a:lnSpc>
                <a:spcPct val="100000"/>
              </a:lnSpc>
              <a:spcBef>
                <a:spcPts val="0"/>
              </a:spcBef>
              <a:spcAft>
                <a:spcPts val="800"/>
              </a:spcAft>
              <a:buNone/>
              <a:tabLst>
                <a:tab pos="2009775" algn="l"/>
              </a:tabLst>
            </a:pPr>
            <a:endParaRPr lang="en-US" sz="26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0000"/>
              </a:lnSpc>
              <a:spcBef>
                <a:spcPts val="0"/>
              </a:spcBef>
              <a:spcAft>
                <a:spcPts val="800"/>
              </a:spcAft>
              <a:buNone/>
              <a:tabLst>
                <a:tab pos="2009775" algn="l"/>
              </a:tabLst>
            </a:pPr>
            <a:r>
              <a:rPr lang="en-US" sz="26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SUPERVISOR</a:t>
            </a:r>
            <a:endParaRPr lang="en-US" sz="26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0000"/>
              </a:lnSpc>
              <a:spcBef>
                <a:spcPts val="0"/>
              </a:spcBef>
              <a:spcAft>
                <a:spcPts val="800"/>
              </a:spcAft>
              <a:buNone/>
              <a:tabLst>
                <a:tab pos="2009775" algn="l"/>
              </a:tabLst>
            </a:pPr>
            <a:r>
              <a:rPr lang="en-US" sz="2300" b="1" kern="100" dirty="0">
                <a:effectLst/>
                <a:latin typeface="Times New Roman" panose="02020603050405020304" pitchFamily="18" charset="0"/>
                <a:ea typeface="Calibri" panose="020F0502020204030204" pitchFamily="34" charset="0"/>
                <a:cs typeface="Times New Roman" panose="02020603050405020304" pitchFamily="18" charset="0"/>
              </a:rPr>
              <a:t>Dr. Irfan Ahmed</a:t>
            </a:r>
            <a:endParaRPr lang="en-US" sz="2300" b="1"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buNone/>
            </a:pPr>
            <a:r>
              <a:rPr lang="en-US" sz="1800" cap="none" spc="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p>
          <a:p>
            <a:pPr marL="0" indent="0" algn="ctr">
              <a:buNone/>
            </a:pPr>
            <a:r>
              <a:rPr lang="en-US" sz="1800" cap="none" spc="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SESSION: (2019-2023)</a:t>
            </a:r>
          </a:p>
          <a:p>
            <a:pPr marL="0" indent="0" algn="ctr">
              <a:lnSpc>
                <a:spcPct val="100000"/>
              </a:lnSpc>
              <a:spcBef>
                <a:spcPts val="0"/>
              </a:spcBef>
              <a:spcAft>
                <a:spcPts val="800"/>
              </a:spcAft>
              <a:buNone/>
              <a:tabLst>
                <a:tab pos="2009775" algn="l"/>
              </a:tabLst>
            </a:pPr>
            <a:endPar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AF35723-E5A6-DCCA-CB07-A00811C62B17}"/>
              </a:ext>
            </a:extLst>
          </p:cNvPr>
          <p:cNvSpPr>
            <a:spLocks noGrp="1"/>
          </p:cNvSpPr>
          <p:nvPr>
            <p:ph type="ftr" sz="quarter" idx="11"/>
          </p:nvPr>
        </p:nvSpPr>
        <p:spPr/>
        <p:txBody>
          <a:bodyPr/>
          <a:lstStyle/>
          <a:p>
            <a:r>
              <a:rPr lang="en-US"/>
              <a:t>PEA PLANT QUALITY ASSESSMENT BY ML</a:t>
            </a:r>
          </a:p>
        </p:txBody>
      </p:sp>
      <p:sp>
        <p:nvSpPr>
          <p:cNvPr id="6" name="Slide Number Placeholder 5">
            <a:extLst>
              <a:ext uri="{FF2B5EF4-FFF2-40B4-BE49-F238E27FC236}">
                <a16:creationId xmlns:a16="http://schemas.microsoft.com/office/drawing/2014/main" id="{C7526179-76B3-88E5-DB4F-FC17D0D4C74F}"/>
              </a:ext>
            </a:extLst>
          </p:cNvPr>
          <p:cNvSpPr>
            <a:spLocks noGrp="1"/>
          </p:cNvSpPr>
          <p:nvPr>
            <p:ph type="sldNum" sz="quarter" idx="12"/>
          </p:nvPr>
        </p:nvSpPr>
        <p:spPr/>
        <p:txBody>
          <a:bodyPr/>
          <a:lstStyle/>
          <a:p>
            <a:fld id="{581CCFE3-8089-436D-8E8A-5742AB900953}" type="slidenum">
              <a:rPr lang="en-US" smtClean="0"/>
              <a:t>2</a:t>
            </a:fld>
            <a:endParaRPr lang="en-US"/>
          </a:p>
        </p:txBody>
      </p:sp>
      <p:pic>
        <p:nvPicPr>
          <p:cNvPr id="5" name="Picture 4">
            <a:extLst>
              <a:ext uri="{FF2B5EF4-FFF2-40B4-BE49-F238E27FC236}">
                <a16:creationId xmlns:a16="http://schemas.microsoft.com/office/drawing/2014/main" id="{975CDD66-C7DE-32F4-8100-AE81B0E84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82" y="35631"/>
            <a:ext cx="1081378" cy="980274"/>
          </a:xfrm>
          <a:prstGeom prst="rect">
            <a:avLst/>
          </a:prstGeom>
        </p:spPr>
      </p:pic>
    </p:spTree>
    <p:extLst>
      <p:ext uri="{BB962C8B-B14F-4D97-AF65-F5344CB8AC3E}">
        <p14:creationId xmlns:p14="http://schemas.microsoft.com/office/powerpoint/2010/main" val="3901395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43CA3-EC52-2C09-8AB2-5E7D6E2A431B}"/>
              </a:ext>
            </a:extLst>
          </p:cNvPr>
          <p:cNvSpPr>
            <a:spLocks noGrp="1"/>
          </p:cNvSpPr>
          <p:nvPr>
            <p:ph type="title"/>
          </p:nvPr>
        </p:nvSpPr>
        <p:spPr>
          <a:xfrm>
            <a:off x="1097280" y="256703"/>
            <a:ext cx="10058400" cy="1109563"/>
          </a:xfrm>
        </p:spPr>
        <p:txBody>
          <a:bodyPr/>
          <a:lstStyle/>
          <a:p>
            <a:pPr algn="ctr"/>
            <a:r>
              <a:rPr lang="en-US" sz="4000" b="1" i="0" dirty="0">
                <a:effectLst/>
                <a:latin typeface="Times New Roman" panose="02020603050405020304" pitchFamily="18" charset="0"/>
                <a:cs typeface="Times New Roman" panose="02020603050405020304" pitchFamily="18" charset="0"/>
              </a:rPr>
              <a:t>INTRODUCTION</a:t>
            </a:r>
            <a:endParaRPr lang="en-US" dirty="0"/>
          </a:p>
        </p:txBody>
      </p:sp>
      <p:sp>
        <p:nvSpPr>
          <p:cNvPr id="3" name="Content Placeholder 2">
            <a:extLst>
              <a:ext uri="{FF2B5EF4-FFF2-40B4-BE49-F238E27FC236}">
                <a16:creationId xmlns:a16="http://schemas.microsoft.com/office/drawing/2014/main" id="{88CE2508-476A-DA29-C2F0-2999B0BA9EA0}"/>
              </a:ext>
            </a:extLst>
          </p:cNvPr>
          <p:cNvSpPr>
            <a:spLocks noGrp="1"/>
          </p:cNvSpPr>
          <p:nvPr>
            <p:ph idx="1"/>
          </p:nvPr>
        </p:nvSpPr>
        <p:spPr>
          <a:xfrm>
            <a:off x="913945" y="2150379"/>
            <a:ext cx="10364110" cy="4309406"/>
          </a:xfrm>
        </p:spPr>
        <p:txBody>
          <a:bodyPr/>
          <a:lstStyle/>
          <a:p>
            <a:pPr marL="0" marR="0" lvl="0" indent="0" algn="just">
              <a:lnSpc>
                <a:spcPct val="150000"/>
              </a:lnSpc>
              <a:spcBef>
                <a:spcPts val="0"/>
              </a:spcBef>
              <a:spcAft>
                <a:spcPts val="800"/>
              </a:spcAft>
              <a:buNone/>
              <a:tabLst>
                <a:tab pos="457200" algn="l"/>
                <a:tab pos="1704975" algn="l"/>
              </a:tabLst>
            </a:pP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Role of Deep Learning Techniques:</a:t>
            </a:r>
            <a:endParaRPr lang="en-US"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Deep learning techniques, such as Convolutional Neural Networks (CNNs), have revolutionized image analysis and pattern recognition.</a:t>
            </a:r>
          </a:p>
          <a:p>
            <a:pPr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 harnessing the power of deep learning, we can develop automated systems for disease detection with high accuracy and efficiency.</a:t>
            </a:r>
          </a:p>
          <a:p>
            <a:pPr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Our project utilizes the CNN VGG16 architecture, known for its exceptional performance in computer vision tasks.</a:t>
            </a:r>
          </a:p>
          <a:p>
            <a:endParaRPr lang="en-US" dirty="0">
              <a:solidFill>
                <a:schemeClr val="tx1"/>
              </a:solidFill>
            </a:endParaRPr>
          </a:p>
        </p:txBody>
      </p:sp>
      <p:sp>
        <p:nvSpPr>
          <p:cNvPr id="4" name="Footer Placeholder 3">
            <a:extLst>
              <a:ext uri="{FF2B5EF4-FFF2-40B4-BE49-F238E27FC236}">
                <a16:creationId xmlns:a16="http://schemas.microsoft.com/office/drawing/2014/main" id="{A89B6351-B39F-2518-F909-E2ECD136D74F}"/>
              </a:ext>
            </a:extLst>
          </p:cNvPr>
          <p:cNvSpPr>
            <a:spLocks noGrp="1"/>
          </p:cNvSpPr>
          <p:nvPr>
            <p:ph type="ftr" sz="quarter" idx="11"/>
          </p:nvPr>
        </p:nvSpPr>
        <p:spPr/>
        <p:txBody>
          <a:bodyPr/>
          <a:lstStyle/>
          <a:p>
            <a:r>
              <a:rPr lang="en-US"/>
              <a:t>PEA PLANT QUALITY ASSESSMENT BY ML</a:t>
            </a:r>
          </a:p>
        </p:txBody>
      </p:sp>
      <p:sp>
        <p:nvSpPr>
          <p:cNvPr id="5" name="Slide Number Placeholder 4">
            <a:extLst>
              <a:ext uri="{FF2B5EF4-FFF2-40B4-BE49-F238E27FC236}">
                <a16:creationId xmlns:a16="http://schemas.microsoft.com/office/drawing/2014/main" id="{FF1FD4F1-6BFF-B937-7BA2-9878A78E874E}"/>
              </a:ext>
            </a:extLst>
          </p:cNvPr>
          <p:cNvSpPr>
            <a:spLocks noGrp="1"/>
          </p:cNvSpPr>
          <p:nvPr>
            <p:ph type="sldNum" sz="quarter" idx="12"/>
          </p:nvPr>
        </p:nvSpPr>
        <p:spPr/>
        <p:txBody>
          <a:bodyPr/>
          <a:lstStyle/>
          <a:p>
            <a:fld id="{581CCFE3-8089-436D-8E8A-5742AB900953}" type="slidenum">
              <a:rPr lang="en-US" smtClean="0"/>
              <a:t>3</a:t>
            </a:fld>
            <a:endParaRPr lang="en-US"/>
          </a:p>
        </p:txBody>
      </p:sp>
    </p:spTree>
    <p:extLst>
      <p:ext uri="{BB962C8B-B14F-4D97-AF65-F5344CB8AC3E}">
        <p14:creationId xmlns:p14="http://schemas.microsoft.com/office/powerpoint/2010/main" val="54951064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5147-7C0C-4A08-FE53-5568CD8EBEBD}"/>
              </a:ext>
            </a:extLst>
          </p:cNvPr>
          <p:cNvSpPr>
            <a:spLocks noGrp="1"/>
          </p:cNvSpPr>
          <p:nvPr>
            <p:ph type="title"/>
          </p:nvPr>
        </p:nvSpPr>
        <p:spPr>
          <a:xfrm>
            <a:off x="1264692" y="511789"/>
            <a:ext cx="9662615" cy="764276"/>
          </a:xfrm>
        </p:spPr>
        <p:txBody>
          <a:bodyPr>
            <a:normAutofit/>
          </a:bodyPr>
          <a:lstStyle/>
          <a:p>
            <a:pPr algn="ctr"/>
            <a:r>
              <a:rPr lang="en-US" sz="4000" b="1" i="0" dirty="0">
                <a:effectLst/>
                <a:latin typeface="Times New Roman" panose="02020603050405020304" pitchFamily="18" charset="0"/>
                <a:cs typeface="Times New Roman" panose="02020603050405020304" pitchFamily="18" charset="0"/>
              </a:rPr>
              <a:t>INTRODUCTION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D5E3FA-BC17-8728-BBD7-92A3D110CC6C}"/>
              </a:ext>
            </a:extLst>
          </p:cNvPr>
          <p:cNvSpPr>
            <a:spLocks noGrp="1"/>
          </p:cNvSpPr>
          <p:nvPr>
            <p:ph idx="1"/>
          </p:nvPr>
        </p:nvSpPr>
        <p:spPr>
          <a:xfrm>
            <a:off x="1264692" y="2261415"/>
            <a:ext cx="9662615" cy="4380932"/>
          </a:xfrm>
        </p:spPr>
        <p:txBody>
          <a:bodyPr>
            <a:noAutofit/>
          </a:bodyPr>
          <a:lstStyle/>
          <a:p>
            <a:pPr marL="0" marR="0" indent="0" algn="just">
              <a:lnSpc>
                <a:spcPct val="150000"/>
              </a:lnSpc>
              <a:spcBef>
                <a:spcPts val="0"/>
              </a:spcBef>
              <a:spcAft>
                <a:spcPts val="800"/>
              </a:spcAft>
              <a:buNone/>
              <a:tabLst>
                <a:tab pos="1704975" algn="l"/>
              </a:tabLst>
            </a:pPr>
            <a:r>
              <a:rPr lang="en-US"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Importance of Pea Plants:</a:t>
            </a:r>
            <a:endPar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Pea plants are a significant crop globally, contributing to food security and sustainable agriculture.</a:t>
            </a:r>
          </a:p>
          <a:p>
            <a:pPr marR="0" lvl="0"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However, they are prone to various diseases that can negatively impact yield and crop quality.</a:t>
            </a:r>
          </a:p>
          <a:p>
            <a:pPr marR="0" lvl="0"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Timely and accurate disease detection is crucial for effective management and improved pea plant health.</a:t>
            </a:r>
          </a:p>
        </p:txBody>
      </p:sp>
      <p:sp>
        <p:nvSpPr>
          <p:cNvPr id="4" name="Footer Placeholder 3">
            <a:extLst>
              <a:ext uri="{FF2B5EF4-FFF2-40B4-BE49-F238E27FC236}">
                <a16:creationId xmlns:a16="http://schemas.microsoft.com/office/drawing/2014/main" id="{F44726A5-BD5F-71F8-E9AC-98F18F50DA5E}"/>
              </a:ext>
            </a:extLst>
          </p:cNvPr>
          <p:cNvSpPr>
            <a:spLocks noGrp="1"/>
          </p:cNvSpPr>
          <p:nvPr>
            <p:ph type="ftr" sz="quarter" idx="11"/>
          </p:nvPr>
        </p:nvSpPr>
        <p:spPr/>
        <p:txBody>
          <a:bodyPr/>
          <a:lstStyle/>
          <a:p>
            <a:r>
              <a:rPr lang="en-US"/>
              <a:t>PEA PLANT QUALITY ASSESSMENT BY ML</a:t>
            </a:r>
          </a:p>
        </p:txBody>
      </p:sp>
      <p:sp>
        <p:nvSpPr>
          <p:cNvPr id="5" name="Slide Number Placeholder 4">
            <a:extLst>
              <a:ext uri="{FF2B5EF4-FFF2-40B4-BE49-F238E27FC236}">
                <a16:creationId xmlns:a16="http://schemas.microsoft.com/office/drawing/2014/main" id="{1F1236A9-5352-2A0D-5033-8DC38E9FF937}"/>
              </a:ext>
            </a:extLst>
          </p:cNvPr>
          <p:cNvSpPr>
            <a:spLocks noGrp="1"/>
          </p:cNvSpPr>
          <p:nvPr>
            <p:ph type="sldNum" sz="quarter" idx="12"/>
          </p:nvPr>
        </p:nvSpPr>
        <p:spPr/>
        <p:txBody>
          <a:bodyPr/>
          <a:lstStyle/>
          <a:p>
            <a:fld id="{581CCFE3-8089-436D-8E8A-5742AB900953}" type="slidenum">
              <a:rPr lang="en-US" smtClean="0"/>
              <a:t>4</a:t>
            </a:fld>
            <a:endParaRPr lang="en-US"/>
          </a:p>
        </p:txBody>
      </p:sp>
    </p:spTree>
    <p:extLst>
      <p:ext uri="{BB962C8B-B14F-4D97-AF65-F5344CB8AC3E}">
        <p14:creationId xmlns:p14="http://schemas.microsoft.com/office/powerpoint/2010/main" val="15670911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990DB-16CF-B6DB-67E9-F4D6B6508052}"/>
              </a:ext>
            </a:extLst>
          </p:cNvPr>
          <p:cNvSpPr>
            <a:spLocks noGrp="1"/>
          </p:cNvSpPr>
          <p:nvPr>
            <p:ph type="title"/>
          </p:nvPr>
        </p:nvSpPr>
        <p:spPr>
          <a:xfrm>
            <a:off x="838200" y="177422"/>
            <a:ext cx="10515600" cy="1132763"/>
          </a:xfrm>
        </p:spPr>
        <p:txBody>
          <a:bodyPr>
            <a:normAutofit/>
          </a:bodyPr>
          <a:lstStyle/>
          <a:p>
            <a:pPr algn="ctr"/>
            <a:r>
              <a:rPr lang="en-US" sz="4000" b="1" i="0" dirty="0">
                <a:effectLst/>
                <a:latin typeface="Times New Roman" panose="02020603050405020304" pitchFamily="18" charset="0"/>
                <a:cs typeface="Times New Roman" panose="02020603050405020304" pitchFamily="18" charset="0"/>
              </a:rPr>
              <a:t>PROBLEM STATEMENT AND MOTIVATION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2D5D97-4151-A300-D5E6-9B40DE635767}"/>
              </a:ext>
            </a:extLst>
          </p:cNvPr>
          <p:cNvSpPr>
            <a:spLocks noGrp="1"/>
          </p:cNvSpPr>
          <p:nvPr>
            <p:ph idx="1"/>
          </p:nvPr>
        </p:nvSpPr>
        <p:spPr>
          <a:xfrm>
            <a:off x="988325" y="1992572"/>
            <a:ext cx="10215349" cy="4043777"/>
          </a:xfrm>
        </p:spPr>
        <p:txBody>
          <a:bodyPr/>
          <a:lstStyle/>
          <a:p>
            <a:pPr marL="0" indent="0" algn="l">
              <a:lnSpc>
                <a:spcPct val="150000"/>
              </a:lnSpc>
              <a:buClrTx/>
              <a:buNone/>
            </a:pPr>
            <a:r>
              <a:rPr lang="en-US" b="1" i="0" dirty="0">
                <a:effectLst/>
                <a:latin typeface="Times New Roman" panose="02020603050405020304" pitchFamily="18" charset="0"/>
                <a:cs typeface="Times New Roman" panose="02020603050405020304" pitchFamily="18" charset="0"/>
              </a:rPr>
              <a:t>Problem Statement:</a:t>
            </a:r>
          </a:p>
          <a:p>
            <a:pPr algn="l">
              <a:lnSpc>
                <a:spcPct val="150000"/>
              </a:lnSpc>
              <a:buClrTx/>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Pea plant diseases pose a significant challenge in the agricultural industry, leading to reduced crop yield and quality.</a:t>
            </a:r>
          </a:p>
          <a:p>
            <a:pPr algn="l">
              <a:lnSpc>
                <a:spcPct val="150000"/>
              </a:lnSpc>
              <a:buClrTx/>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Timely and accurate detection of these diseases is essential for effective disease management and minimizing economic losses.</a:t>
            </a:r>
          </a:p>
          <a:p>
            <a:pPr algn="l">
              <a:lnSpc>
                <a:spcPct val="150000"/>
              </a:lnSpc>
              <a:buClrTx/>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However, manual inspection and identification of diseases in pea plants can be time-consuming, subjective, and prone to errors.</a:t>
            </a:r>
          </a:p>
          <a:p>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A168A2C-F4FD-9A67-CEC3-5F94A32EDB6B}"/>
              </a:ext>
            </a:extLst>
          </p:cNvPr>
          <p:cNvSpPr>
            <a:spLocks noGrp="1"/>
          </p:cNvSpPr>
          <p:nvPr>
            <p:ph type="ftr" sz="quarter" idx="11"/>
          </p:nvPr>
        </p:nvSpPr>
        <p:spPr/>
        <p:txBody>
          <a:bodyPr/>
          <a:lstStyle/>
          <a:p>
            <a:r>
              <a:rPr lang="en-US" dirty="0"/>
              <a:t>PEA PLANT QUALITY ASSESSMENT BY ML</a:t>
            </a:r>
          </a:p>
        </p:txBody>
      </p:sp>
      <p:sp>
        <p:nvSpPr>
          <p:cNvPr id="5" name="Slide Number Placeholder 4">
            <a:extLst>
              <a:ext uri="{FF2B5EF4-FFF2-40B4-BE49-F238E27FC236}">
                <a16:creationId xmlns:a16="http://schemas.microsoft.com/office/drawing/2014/main" id="{2CC697C5-DDF7-0156-9EF1-A5D5215B37E3}"/>
              </a:ext>
            </a:extLst>
          </p:cNvPr>
          <p:cNvSpPr>
            <a:spLocks noGrp="1"/>
          </p:cNvSpPr>
          <p:nvPr>
            <p:ph type="sldNum" sz="quarter" idx="12"/>
          </p:nvPr>
        </p:nvSpPr>
        <p:spPr/>
        <p:txBody>
          <a:bodyPr/>
          <a:lstStyle/>
          <a:p>
            <a:fld id="{581CCFE3-8089-436D-8E8A-5742AB900953}" type="slidenum">
              <a:rPr lang="en-US" smtClean="0"/>
              <a:t>5</a:t>
            </a:fld>
            <a:endParaRPr lang="en-US"/>
          </a:p>
        </p:txBody>
      </p:sp>
    </p:spTree>
    <p:extLst>
      <p:ext uri="{BB962C8B-B14F-4D97-AF65-F5344CB8AC3E}">
        <p14:creationId xmlns:p14="http://schemas.microsoft.com/office/powerpoint/2010/main" val="561764700"/>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F41E1-63D1-E3D1-15B6-FBBB5AB5357A}"/>
              </a:ext>
            </a:extLst>
          </p:cNvPr>
          <p:cNvSpPr>
            <a:spLocks noGrp="1"/>
          </p:cNvSpPr>
          <p:nvPr>
            <p:ph type="title"/>
          </p:nvPr>
        </p:nvSpPr>
        <p:spPr>
          <a:xfrm>
            <a:off x="282622" y="706538"/>
            <a:ext cx="11626755" cy="764227"/>
          </a:xfrm>
        </p:spPr>
        <p:txBody>
          <a:bodyPr>
            <a:normAutofit/>
          </a:bodyPr>
          <a:lstStyle/>
          <a:p>
            <a:pPr algn="ctr"/>
            <a:r>
              <a:rPr lang="en-US" sz="4000" b="1" i="0" dirty="0">
                <a:effectLst/>
                <a:latin typeface="Times New Roman" panose="02020603050405020304" pitchFamily="18" charset="0"/>
                <a:cs typeface="Times New Roman" panose="02020603050405020304" pitchFamily="18" charset="0"/>
              </a:rPr>
              <a:t>PROBLEM STATEMENT AND MOTIVATION</a:t>
            </a:r>
            <a:endParaRPr lang="en-US" sz="4400" b="1" dirty="0"/>
          </a:p>
        </p:txBody>
      </p:sp>
      <p:sp>
        <p:nvSpPr>
          <p:cNvPr id="3" name="Content Placeholder 2">
            <a:extLst>
              <a:ext uri="{FF2B5EF4-FFF2-40B4-BE49-F238E27FC236}">
                <a16:creationId xmlns:a16="http://schemas.microsoft.com/office/drawing/2014/main" id="{E4B162EE-EF20-4927-65B3-FD91AE479824}"/>
              </a:ext>
            </a:extLst>
          </p:cNvPr>
          <p:cNvSpPr>
            <a:spLocks noGrp="1"/>
          </p:cNvSpPr>
          <p:nvPr>
            <p:ph idx="1"/>
          </p:nvPr>
        </p:nvSpPr>
        <p:spPr>
          <a:xfrm>
            <a:off x="483510" y="1882823"/>
            <a:ext cx="6405349" cy="4164904"/>
          </a:xfrm>
        </p:spPr>
        <p:txBody>
          <a:bodyPr>
            <a:normAutofit/>
          </a:bodyPr>
          <a:lstStyle/>
          <a:p>
            <a:pPr marL="0" indent="0" algn="l">
              <a:lnSpc>
                <a:spcPct val="100000"/>
              </a:lnSpc>
              <a:buNone/>
            </a:pPr>
            <a:r>
              <a:rPr lang="en-US" b="1" i="0" dirty="0">
                <a:effectLst/>
                <a:latin typeface="Times New Roman" panose="02020603050405020304" pitchFamily="18" charset="0"/>
                <a:cs typeface="Times New Roman" panose="02020603050405020304" pitchFamily="18" charset="0"/>
              </a:rPr>
              <a:t>2.  Motivation:</a:t>
            </a:r>
          </a:p>
          <a:p>
            <a:pPr algn="l">
              <a:lnSpc>
                <a:spcPct val="100000"/>
              </a:lnSpc>
              <a:buClrTx/>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The motivation behind our project is to address the limitations of traditional disease detection methods and provide a more efficient and reliable solution.</a:t>
            </a:r>
          </a:p>
          <a:p>
            <a:pPr algn="l">
              <a:lnSpc>
                <a:spcPct val="100000"/>
              </a:lnSpc>
              <a:buClrTx/>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By leveraging advanced technologies such as deep learning and machine learning algorithms, we aim to develop an automated system for pea plant disease detection.</a:t>
            </a:r>
          </a:p>
          <a:p>
            <a:pPr algn="l">
              <a:lnSpc>
                <a:spcPct val="100000"/>
              </a:lnSpc>
              <a:buClrTx/>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This automated system will offer several advantages, including increased accuracy, faster processing time, and the ability to handle large-scale data.</a:t>
            </a:r>
          </a:p>
        </p:txBody>
      </p:sp>
      <p:sp>
        <p:nvSpPr>
          <p:cNvPr id="4" name="Footer Placeholder 3">
            <a:extLst>
              <a:ext uri="{FF2B5EF4-FFF2-40B4-BE49-F238E27FC236}">
                <a16:creationId xmlns:a16="http://schemas.microsoft.com/office/drawing/2014/main" id="{CB02D0D1-14FB-2272-229C-8824EBA43132}"/>
              </a:ext>
            </a:extLst>
          </p:cNvPr>
          <p:cNvSpPr>
            <a:spLocks noGrp="1"/>
          </p:cNvSpPr>
          <p:nvPr>
            <p:ph type="ftr" sz="quarter" idx="11"/>
          </p:nvPr>
        </p:nvSpPr>
        <p:spPr/>
        <p:txBody>
          <a:bodyPr/>
          <a:lstStyle/>
          <a:p>
            <a:r>
              <a:rPr lang="en-US"/>
              <a:t>PEA PLANT QUALITY ASSESSMENT BY ML</a:t>
            </a:r>
          </a:p>
        </p:txBody>
      </p:sp>
      <p:sp>
        <p:nvSpPr>
          <p:cNvPr id="5" name="Slide Number Placeholder 4">
            <a:extLst>
              <a:ext uri="{FF2B5EF4-FFF2-40B4-BE49-F238E27FC236}">
                <a16:creationId xmlns:a16="http://schemas.microsoft.com/office/drawing/2014/main" id="{076BC2F7-6279-84FE-8705-6BF9E9A4D25A}"/>
              </a:ext>
            </a:extLst>
          </p:cNvPr>
          <p:cNvSpPr>
            <a:spLocks noGrp="1"/>
          </p:cNvSpPr>
          <p:nvPr>
            <p:ph type="sldNum" sz="quarter" idx="12"/>
          </p:nvPr>
        </p:nvSpPr>
        <p:spPr/>
        <p:txBody>
          <a:bodyPr/>
          <a:lstStyle/>
          <a:p>
            <a:fld id="{581CCFE3-8089-436D-8E8A-5742AB900953}" type="slidenum">
              <a:rPr lang="en-US" smtClean="0"/>
              <a:t>6</a:t>
            </a:fld>
            <a:endParaRPr lang="en-US"/>
          </a:p>
        </p:txBody>
      </p:sp>
      <p:pic>
        <p:nvPicPr>
          <p:cNvPr id="7" name="Picture 6">
            <a:extLst>
              <a:ext uri="{FF2B5EF4-FFF2-40B4-BE49-F238E27FC236}">
                <a16:creationId xmlns:a16="http://schemas.microsoft.com/office/drawing/2014/main" id="{AF5B7566-7C9F-368B-8D8D-6125164AE04F}"/>
              </a:ext>
            </a:extLst>
          </p:cNvPr>
          <p:cNvPicPr>
            <a:picLocks noChangeAspect="1"/>
          </p:cNvPicPr>
          <p:nvPr/>
        </p:nvPicPr>
        <p:blipFill>
          <a:blip r:embed="rId2"/>
          <a:stretch>
            <a:fillRect/>
          </a:stretch>
        </p:blipFill>
        <p:spPr>
          <a:xfrm>
            <a:off x="7762519" y="1882824"/>
            <a:ext cx="3945971" cy="4164903"/>
          </a:xfrm>
          <a:prstGeom prst="rect">
            <a:avLst/>
          </a:prstGeom>
        </p:spPr>
      </p:pic>
    </p:spTree>
    <p:extLst>
      <p:ext uri="{BB962C8B-B14F-4D97-AF65-F5344CB8AC3E}">
        <p14:creationId xmlns:p14="http://schemas.microsoft.com/office/powerpoint/2010/main" val="118019437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85CB-DB6E-0FED-4BAA-8E9A98D90B34}"/>
              </a:ext>
            </a:extLst>
          </p:cNvPr>
          <p:cNvSpPr>
            <a:spLocks noGrp="1"/>
          </p:cNvSpPr>
          <p:nvPr>
            <p:ph type="title"/>
          </p:nvPr>
        </p:nvSpPr>
        <p:spPr>
          <a:xfrm>
            <a:off x="696883" y="621721"/>
            <a:ext cx="10515600" cy="805171"/>
          </a:xfrm>
        </p:spPr>
        <p:txBody>
          <a:bodyPr>
            <a:normAutofit/>
          </a:bodyPr>
          <a:lstStyle/>
          <a:p>
            <a:pPr algn="ctr"/>
            <a:r>
              <a:rPr lang="en-US" sz="4000" b="1" kern="100" dirty="0">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US" sz="4000" b="1" dirty="0"/>
          </a:p>
        </p:txBody>
      </p:sp>
      <p:sp>
        <p:nvSpPr>
          <p:cNvPr id="3" name="Content Placeholder 2">
            <a:extLst>
              <a:ext uri="{FF2B5EF4-FFF2-40B4-BE49-F238E27FC236}">
                <a16:creationId xmlns:a16="http://schemas.microsoft.com/office/drawing/2014/main" id="{9A6D34AD-4824-EF4F-B1ED-AB82EE4A21BE}"/>
              </a:ext>
            </a:extLst>
          </p:cNvPr>
          <p:cNvSpPr>
            <a:spLocks noGrp="1"/>
          </p:cNvSpPr>
          <p:nvPr>
            <p:ph idx="1"/>
          </p:nvPr>
        </p:nvSpPr>
        <p:spPr>
          <a:xfrm>
            <a:off x="396214" y="2060676"/>
            <a:ext cx="7459640" cy="4175603"/>
          </a:xfrm>
        </p:spPr>
        <p:txBody>
          <a:bodyPr>
            <a:normAutofit lnSpcReduction="10000"/>
          </a:bodyPr>
          <a:lstStyle/>
          <a:p>
            <a:pPr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Our project aims to develop an automated system for pea plant quality assessment and disease detection.</a:t>
            </a:r>
          </a:p>
          <a:p>
            <a:pPr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By leveraging deep learning techniques, we seek to provide farmers and agronomists with a reliable tool for early disease identification and improved crop management.</a:t>
            </a:r>
          </a:p>
          <a:p>
            <a:pPr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The project aims to enhance disease management strategies, optimize resource allocation, and ensure sustainable pea plant cultivation.</a:t>
            </a:r>
          </a:p>
          <a:p>
            <a:pPr>
              <a:lnSpc>
                <a:spcPct val="150000"/>
              </a:lnSpc>
              <a:buClrTx/>
              <a:buFont typeface="Wingdings" panose="05000000000000000000" pitchFamily="2" charset="2"/>
              <a:buChar char="q"/>
            </a:pPr>
            <a:endParaRPr lang="en-US" dirty="0"/>
          </a:p>
        </p:txBody>
      </p:sp>
      <p:sp>
        <p:nvSpPr>
          <p:cNvPr id="4" name="Footer Placeholder 3">
            <a:extLst>
              <a:ext uri="{FF2B5EF4-FFF2-40B4-BE49-F238E27FC236}">
                <a16:creationId xmlns:a16="http://schemas.microsoft.com/office/drawing/2014/main" id="{2A6B8AB5-B1CB-BA74-7EE3-0C699D7A40AD}"/>
              </a:ext>
            </a:extLst>
          </p:cNvPr>
          <p:cNvSpPr>
            <a:spLocks noGrp="1"/>
          </p:cNvSpPr>
          <p:nvPr>
            <p:ph type="ftr" sz="quarter" idx="11"/>
          </p:nvPr>
        </p:nvSpPr>
        <p:spPr/>
        <p:txBody>
          <a:bodyPr/>
          <a:lstStyle/>
          <a:p>
            <a:r>
              <a:rPr lang="en-US"/>
              <a:t>PEA PLANT QUALITY ASSESSMENT BY ML</a:t>
            </a:r>
          </a:p>
        </p:txBody>
      </p:sp>
      <p:sp>
        <p:nvSpPr>
          <p:cNvPr id="5" name="Slide Number Placeholder 4">
            <a:extLst>
              <a:ext uri="{FF2B5EF4-FFF2-40B4-BE49-F238E27FC236}">
                <a16:creationId xmlns:a16="http://schemas.microsoft.com/office/drawing/2014/main" id="{5470A6C1-8F02-E0F8-7299-BDAEFE1EF762}"/>
              </a:ext>
            </a:extLst>
          </p:cNvPr>
          <p:cNvSpPr>
            <a:spLocks noGrp="1"/>
          </p:cNvSpPr>
          <p:nvPr>
            <p:ph type="sldNum" sz="quarter" idx="12"/>
          </p:nvPr>
        </p:nvSpPr>
        <p:spPr/>
        <p:txBody>
          <a:bodyPr/>
          <a:lstStyle/>
          <a:p>
            <a:fld id="{581CCFE3-8089-436D-8E8A-5742AB900953}" type="slidenum">
              <a:rPr lang="en-US" smtClean="0"/>
              <a:t>7</a:t>
            </a:fld>
            <a:endParaRPr lang="en-US"/>
          </a:p>
        </p:txBody>
      </p:sp>
      <p:pic>
        <p:nvPicPr>
          <p:cNvPr id="7" name="Picture 6">
            <a:extLst>
              <a:ext uri="{FF2B5EF4-FFF2-40B4-BE49-F238E27FC236}">
                <a16:creationId xmlns:a16="http://schemas.microsoft.com/office/drawing/2014/main" id="{2B2DE02A-EF1B-221F-396B-1D3D5611C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2319" y="1913629"/>
            <a:ext cx="3507334" cy="2104775"/>
          </a:xfrm>
          <a:prstGeom prst="rect">
            <a:avLst/>
          </a:prstGeom>
        </p:spPr>
      </p:pic>
      <p:pic>
        <p:nvPicPr>
          <p:cNvPr id="9" name="Picture 8">
            <a:extLst>
              <a:ext uri="{FF2B5EF4-FFF2-40B4-BE49-F238E27FC236}">
                <a16:creationId xmlns:a16="http://schemas.microsoft.com/office/drawing/2014/main" id="{49E07BD0-2A42-D20E-90B2-17FD08B3C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5967" y="4186707"/>
            <a:ext cx="3507334" cy="2104775"/>
          </a:xfrm>
          <a:prstGeom prst="rect">
            <a:avLst/>
          </a:prstGeom>
        </p:spPr>
      </p:pic>
    </p:spTree>
    <p:extLst>
      <p:ext uri="{BB962C8B-B14F-4D97-AF65-F5344CB8AC3E}">
        <p14:creationId xmlns:p14="http://schemas.microsoft.com/office/powerpoint/2010/main" val="1186983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4731-CB89-AE3B-C99A-D6D889921963}"/>
              </a:ext>
            </a:extLst>
          </p:cNvPr>
          <p:cNvSpPr>
            <a:spLocks noGrp="1"/>
          </p:cNvSpPr>
          <p:nvPr>
            <p:ph type="title"/>
          </p:nvPr>
        </p:nvSpPr>
        <p:spPr>
          <a:xfrm>
            <a:off x="947382" y="757145"/>
            <a:ext cx="10515600" cy="654997"/>
          </a:xfrm>
        </p:spPr>
        <p:txBody>
          <a:bodyPr>
            <a:normAutofit/>
          </a:bodyPr>
          <a:lstStyle/>
          <a:p>
            <a:pPr algn="ctr"/>
            <a:r>
              <a:rPr lang="en-US" sz="4000" b="1" kern="100" dirty="0">
                <a:effectLst/>
                <a:latin typeface="Times New Roman" panose="02020603050405020304" pitchFamily="18" charset="0"/>
                <a:ea typeface="Calibri" panose="020F0502020204030204" pitchFamily="34" charset="0"/>
                <a:cs typeface="Times New Roman" panose="02020603050405020304" pitchFamily="18" charset="0"/>
              </a:rPr>
              <a:t>POTENTIAL IMPACT AND BENEFITS</a:t>
            </a:r>
            <a:endParaRPr lang="en-US" sz="6000" b="1" dirty="0"/>
          </a:p>
        </p:txBody>
      </p:sp>
      <p:sp>
        <p:nvSpPr>
          <p:cNvPr id="3" name="Content Placeholder 2">
            <a:extLst>
              <a:ext uri="{FF2B5EF4-FFF2-40B4-BE49-F238E27FC236}">
                <a16:creationId xmlns:a16="http://schemas.microsoft.com/office/drawing/2014/main" id="{12ACBF23-6F41-4EBE-71D5-1878AF96541E}"/>
              </a:ext>
            </a:extLst>
          </p:cNvPr>
          <p:cNvSpPr>
            <a:spLocks noGrp="1"/>
          </p:cNvSpPr>
          <p:nvPr>
            <p:ph idx="1"/>
          </p:nvPr>
        </p:nvSpPr>
        <p:spPr>
          <a:xfrm>
            <a:off x="600501" y="2088107"/>
            <a:ext cx="5725697" cy="5350324"/>
          </a:xfrm>
        </p:spPr>
        <p:txBody>
          <a:bodyPr>
            <a:normAutofit/>
          </a:bodyPr>
          <a:lstStyle/>
          <a:p>
            <a:pPr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Successful implementation of our project can significantly impact the agricultural industry.</a:t>
            </a:r>
          </a:p>
          <a:p>
            <a:pPr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Accurate disease detection can enable early intervention, minimizing yield losses, and reducing reliance on chemical treatments.</a:t>
            </a:r>
          </a:p>
          <a:p>
            <a:pPr algn="just">
              <a:lnSpc>
                <a:spcPct val="150000"/>
              </a:lnSpc>
              <a:spcBef>
                <a:spcPts val="0"/>
              </a:spcBef>
              <a:spcAft>
                <a:spcPts val="800"/>
              </a:spcAft>
              <a:buClrTx/>
              <a:buFont typeface="Wingdings" panose="05000000000000000000" pitchFamily="2" charset="2"/>
              <a:buChar char="q"/>
              <a:tabLst>
                <a:tab pos="457200" algn="l"/>
                <a:tab pos="1704975"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Enhanced crop management through our automated system can improve overall crop health, productivity, and ultimately contribute to global food security.</a:t>
            </a:r>
          </a:p>
        </p:txBody>
      </p:sp>
      <p:sp>
        <p:nvSpPr>
          <p:cNvPr id="4" name="Footer Placeholder 3">
            <a:extLst>
              <a:ext uri="{FF2B5EF4-FFF2-40B4-BE49-F238E27FC236}">
                <a16:creationId xmlns:a16="http://schemas.microsoft.com/office/drawing/2014/main" id="{53FB7FCE-2F87-E4CC-234F-ACF834230021}"/>
              </a:ext>
            </a:extLst>
          </p:cNvPr>
          <p:cNvSpPr>
            <a:spLocks noGrp="1"/>
          </p:cNvSpPr>
          <p:nvPr>
            <p:ph type="ftr" sz="quarter" idx="11"/>
          </p:nvPr>
        </p:nvSpPr>
        <p:spPr/>
        <p:txBody>
          <a:bodyPr/>
          <a:lstStyle/>
          <a:p>
            <a:r>
              <a:rPr lang="en-US"/>
              <a:t>PEA PLANT QUALITY ASSESSMENT BY ML</a:t>
            </a:r>
          </a:p>
        </p:txBody>
      </p:sp>
      <p:sp>
        <p:nvSpPr>
          <p:cNvPr id="5" name="Slide Number Placeholder 4">
            <a:extLst>
              <a:ext uri="{FF2B5EF4-FFF2-40B4-BE49-F238E27FC236}">
                <a16:creationId xmlns:a16="http://schemas.microsoft.com/office/drawing/2014/main" id="{F6E674B3-FEB7-4E24-34CE-B7FDE9F178EB}"/>
              </a:ext>
            </a:extLst>
          </p:cNvPr>
          <p:cNvSpPr>
            <a:spLocks noGrp="1"/>
          </p:cNvSpPr>
          <p:nvPr>
            <p:ph type="sldNum" sz="quarter" idx="12"/>
          </p:nvPr>
        </p:nvSpPr>
        <p:spPr/>
        <p:txBody>
          <a:bodyPr/>
          <a:lstStyle/>
          <a:p>
            <a:fld id="{581CCFE3-8089-436D-8E8A-5742AB900953}" type="slidenum">
              <a:rPr lang="en-US" smtClean="0"/>
              <a:t>8</a:t>
            </a:fld>
            <a:endParaRPr lang="en-US"/>
          </a:p>
        </p:txBody>
      </p:sp>
      <p:pic>
        <p:nvPicPr>
          <p:cNvPr id="9" name="Picture 8">
            <a:extLst>
              <a:ext uri="{FF2B5EF4-FFF2-40B4-BE49-F238E27FC236}">
                <a16:creationId xmlns:a16="http://schemas.microsoft.com/office/drawing/2014/main" id="{8DD6E695-8D5B-4330-2608-1333103A9AA9}"/>
              </a:ext>
            </a:extLst>
          </p:cNvPr>
          <p:cNvPicPr>
            <a:picLocks noChangeAspect="1"/>
          </p:cNvPicPr>
          <p:nvPr/>
        </p:nvPicPr>
        <p:blipFill rotWithShape="1">
          <a:blip r:embed="rId2">
            <a:extLst>
              <a:ext uri="{28A0092B-C50C-407E-A947-70E740481C1C}">
                <a14:useLocalDpi xmlns:a14="http://schemas.microsoft.com/office/drawing/2010/main" val="0"/>
              </a:ext>
            </a:extLst>
          </a:blip>
          <a:srcRect l="3053" t="9924" b="9411"/>
          <a:stretch/>
        </p:blipFill>
        <p:spPr>
          <a:xfrm>
            <a:off x="6428097" y="1910687"/>
            <a:ext cx="5554208" cy="4396238"/>
          </a:xfrm>
          <a:prstGeom prst="rect">
            <a:avLst/>
          </a:prstGeom>
        </p:spPr>
      </p:pic>
    </p:spTree>
    <p:extLst>
      <p:ext uri="{BB962C8B-B14F-4D97-AF65-F5344CB8AC3E}">
        <p14:creationId xmlns:p14="http://schemas.microsoft.com/office/powerpoint/2010/main" val="288316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96883" y="637556"/>
            <a:ext cx="10515600" cy="686290"/>
          </a:xfrm>
        </p:spPr>
        <p:txBody>
          <a:bodyPr>
            <a:normAutofit/>
          </a:bodyPr>
          <a:lstStyle/>
          <a:p>
            <a:pPr algn="ctr"/>
            <a:r>
              <a:rPr lang="en-US" sz="4000" b="1" dirty="0">
                <a:latin typeface="Times New Roman" panose="02020603050405020304" pitchFamily="18" charset="0"/>
                <a:cs typeface="Times New Roman" panose="02020603050405020304" pitchFamily="18" charset="0"/>
              </a:rPr>
              <a:t>METHODOLOGY</a:t>
            </a:r>
            <a:endParaRPr lang="en-US" sz="4000" dirty="0"/>
          </a:p>
        </p:txBody>
      </p:sp>
      <p:sp>
        <p:nvSpPr>
          <p:cNvPr id="10" name="Content Placeholder 9"/>
          <p:cNvSpPr>
            <a:spLocks noGrp="1"/>
          </p:cNvSpPr>
          <p:nvPr>
            <p:ph sz="half" idx="1"/>
          </p:nvPr>
        </p:nvSpPr>
        <p:spPr>
          <a:xfrm>
            <a:off x="236561" y="1666736"/>
            <a:ext cx="6232478" cy="4945377"/>
          </a:xfrm>
        </p:spPr>
        <p:txBody>
          <a:bodyPr>
            <a:normAutofit fontScale="70000" lnSpcReduction="20000"/>
          </a:bodyPr>
          <a:lstStyle/>
          <a:p>
            <a:pPr>
              <a:lnSpc>
                <a:spcPct val="150000"/>
              </a:lnSpc>
              <a:buClrTx/>
              <a:buFont typeface="Wingdings" panose="05000000000000000000" pitchFamily="2" charset="2"/>
              <a:buChar char="q"/>
            </a:pPr>
            <a:r>
              <a:rPr lang="en-US" sz="2900" dirty="0">
                <a:solidFill>
                  <a:srgbClr val="222222"/>
                </a:solidFill>
                <a:latin typeface="Times New Roman" panose="02020603050405020304" pitchFamily="18" charset="0"/>
                <a:ea typeface="Tahoma" panose="020B0604030504040204" pitchFamily="34" charset="0"/>
                <a:cs typeface="Times New Roman" panose="02020603050405020304" pitchFamily="18" charset="0"/>
              </a:rPr>
              <a:t>First, the dataset is collected  then split into three parts, normally into 80% of training,10% of validation set &amp; 10% of testing.</a:t>
            </a:r>
          </a:p>
          <a:p>
            <a:pPr>
              <a:lnSpc>
                <a:spcPct val="150000"/>
              </a:lnSpc>
              <a:buClrTx/>
              <a:buFont typeface="Wingdings" panose="05000000000000000000" pitchFamily="2" charset="2"/>
              <a:buChar char="q"/>
            </a:pPr>
            <a:r>
              <a:rPr lang="en-US" sz="2900" dirty="0">
                <a:solidFill>
                  <a:srgbClr val="222222"/>
                </a:solidFill>
                <a:latin typeface="Times New Roman" panose="02020603050405020304" pitchFamily="18" charset="0"/>
                <a:ea typeface="Tahoma" panose="020B0604030504040204" pitchFamily="34" charset="0"/>
                <a:cs typeface="Times New Roman" panose="02020603050405020304" pitchFamily="18" charset="0"/>
              </a:rPr>
              <a:t>After that, DL models are trained from scratch or by using transfer learning technique, and their training /validation/ testing plots are obtained to indicate the significance of the models.</a:t>
            </a:r>
          </a:p>
          <a:p>
            <a:pPr>
              <a:lnSpc>
                <a:spcPct val="150000"/>
              </a:lnSpc>
              <a:buClrTx/>
              <a:buFont typeface="Wingdings" panose="05000000000000000000" pitchFamily="2" charset="2"/>
              <a:buChar char="q"/>
            </a:pPr>
            <a:r>
              <a:rPr lang="en-US" sz="2900" dirty="0">
                <a:solidFill>
                  <a:srgbClr val="222222"/>
                </a:solidFill>
                <a:latin typeface="Times New Roman" panose="02020603050405020304" pitchFamily="18" charset="0"/>
                <a:ea typeface="Tahoma" panose="020B0604030504040204" pitchFamily="34" charset="0"/>
                <a:cs typeface="Times New Roman" panose="02020603050405020304" pitchFamily="18" charset="0"/>
              </a:rPr>
              <a:t>Then, performance metrics are used for the classification of images (type of particular plant disease), and finally, visualization techniques/mappings are used to detect/ localize/ classify the images.</a:t>
            </a:r>
            <a:endParaRPr lang="en-US" sz="2900" dirty="0">
              <a:latin typeface="Times New Roman" panose="02020603050405020304" pitchFamily="18" charset="0"/>
              <a:ea typeface="Tahoma" panose="020B0604030504040204" pitchFamily="34" charset="0"/>
              <a:cs typeface="Times New Roman" panose="02020603050405020304" pitchFamily="18" charset="0"/>
            </a:endParaRPr>
          </a:p>
          <a:p>
            <a:pPr>
              <a:buClrTx/>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pic>
        <p:nvPicPr>
          <p:cNvPr id="12" name="Content Placeholder 6">
            <a:extLst>
              <a:ext uri="{FF2B5EF4-FFF2-40B4-BE49-F238E27FC236}">
                <a16:creationId xmlns:a16="http://schemas.microsoft.com/office/drawing/2014/main" id="{2B547E93-6590-CE0D-9D7F-2139FDFF8982}"/>
              </a:ext>
            </a:extLst>
          </p:cNvPr>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578221" y="1762272"/>
            <a:ext cx="5613779" cy="4506950"/>
          </a:xfrm>
          <a:prstGeom prst="rect">
            <a:avLst/>
          </a:prstGeom>
        </p:spPr>
      </p:pic>
      <p:sp>
        <p:nvSpPr>
          <p:cNvPr id="2" name="Footer Placeholder 1">
            <a:extLst>
              <a:ext uri="{FF2B5EF4-FFF2-40B4-BE49-F238E27FC236}">
                <a16:creationId xmlns:a16="http://schemas.microsoft.com/office/drawing/2014/main" id="{EB6E6FAC-E895-E848-C13B-065CDB724660}"/>
              </a:ext>
            </a:extLst>
          </p:cNvPr>
          <p:cNvSpPr>
            <a:spLocks noGrp="1"/>
          </p:cNvSpPr>
          <p:nvPr>
            <p:ph type="ftr" sz="quarter" idx="11"/>
          </p:nvPr>
        </p:nvSpPr>
        <p:spPr/>
        <p:txBody>
          <a:bodyPr/>
          <a:lstStyle/>
          <a:p>
            <a:r>
              <a:rPr lang="en-US"/>
              <a:t>PEA PLANT QUALITY ASSESSMENT BY ML</a:t>
            </a:r>
          </a:p>
        </p:txBody>
      </p:sp>
      <p:sp>
        <p:nvSpPr>
          <p:cNvPr id="3" name="Slide Number Placeholder 2">
            <a:extLst>
              <a:ext uri="{FF2B5EF4-FFF2-40B4-BE49-F238E27FC236}">
                <a16:creationId xmlns:a16="http://schemas.microsoft.com/office/drawing/2014/main" id="{DF048509-9A1E-EB42-D55D-B2F6D42B64DA}"/>
              </a:ext>
            </a:extLst>
          </p:cNvPr>
          <p:cNvSpPr>
            <a:spLocks noGrp="1"/>
          </p:cNvSpPr>
          <p:nvPr>
            <p:ph type="sldNum" sz="quarter" idx="12"/>
          </p:nvPr>
        </p:nvSpPr>
        <p:spPr/>
        <p:txBody>
          <a:bodyPr/>
          <a:lstStyle/>
          <a:p>
            <a:fld id="{581CCFE3-8089-436D-8E8A-5742AB900953}" type="slidenum">
              <a:rPr lang="en-US" smtClean="0"/>
              <a:t>9</a:t>
            </a:fld>
            <a:endParaRPr lang="en-US"/>
          </a:p>
        </p:txBody>
      </p:sp>
    </p:spTree>
    <p:extLst>
      <p:ext uri="{BB962C8B-B14F-4D97-AF65-F5344CB8AC3E}">
        <p14:creationId xmlns:p14="http://schemas.microsoft.com/office/powerpoint/2010/main" val="326137486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660</TotalTime>
  <Words>975</Words>
  <Application>Microsoft Office PowerPoint</Application>
  <PresentationFormat>Widescreen</PresentationFormat>
  <Paragraphs>98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Calibri Light</vt:lpstr>
      <vt:lpstr>Times New Roman</vt:lpstr>
      <vt:lpstr>Wingdings</vt:lpstr>
      <vt:lpstr>Retrospect</vt:lpstr>
      <vt:lpstr>PowerPoint Presentation</vt:lpstr>
      <vt:lpstr>University of Engineering and Technology Peshawar (Jalozai Campus) Department of Electrical Engineering</vt:lpstr>
      <vt:lpstr>INTRODUCTION</vt:lpstr>
      <vt:lpstr>INTRODUCTION</vt:lpstr>
      <vt:lpstr>PROBLEM STATEMENT AND MOTIVATION</vt:lpstr>
      <vt:lpstr>PROBLEM STATEMENT AND MOTIVATION</vt:lpstr>
      <vt:lpstr>OBJECTIVES</vt:lpstr>
      <vt:lpstr>POTENTIAL IMPACT AND BENEFITS</vt:lpstr>
      <vt:lpstr>METHODOLOGY</vt:lpstr>
      <vt:lpstr>MODEL IMPLEMENTATION</vt:lpstr>
      <vt:lpstr>TESTING AND EVALUATION</vt:lpstr>
      <vt:lpstr>TESTING RESULTS</vt:lpstr>
      <vt:lpstr>MODEL DEPLOYMENT</vt:lpstr>
      <vt:lpstr>CONCLUSION</vt:lpstr>
      <vt:lpstr>LIMITATIONS AND FUTURE WORK:</vt:lpstr>
      <vt:lpstr>Question and Answer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Naveed Khan</dc:creator>
  <cp:lastModifiedBy>Naveed Khan</cp:lastModifiedBy>
  <cp:revision>92</cp:revision>
  <dcterms:created xsi:type="dcterms:W3CDTF">2023-07-09T15:30:30Z</dcterms:created>
  <dcterms:modified xsi:type="dcterms:W3CDTF">2023-07-11T02:56:15Z</dcterms:modified>
</cp:coreProperties>
</file>